
<file path=[Content_Types].xml><?xml version="1.0" encoding="utf-8"?>
<Types xmlns="http://schemas.openxmlformats.org/package/2006/content-types">
  <Default Extension="xml" ContentType="application/xml"/>
  <Default Extension="png" ContentType="image/png"/>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56" r:id="rId2"/>
    <p:sldId id="305" r:id="rId3"/>
    <p:sldId id="306" r:id="rId4"/>
    <p:sldId id="307" r:id="rId5"/>
    <p:sldId id="308" r:id="rId6"/>
    <p:sldId id="309" r:id="rId7"/>
    <p:sldId id="310" r:id="rId8"/>
    <p:sldId id="314" r:id="rId9"/>
    <p:sldId id="263" r:id="rId10"/>
    <p:sldId id="258" r:id="rId11"/>
    <p:sldId id="270" r:id="rId12"/>
    <p:sldId id="322" r:id="rId13"/>
    <p:sldId id="268" r:id="rId14"/>
    <p:sldId id="269" r:id="rId15"/>
    <p:sldId id="257" r:id="rId16"/>
    <p:sldId id="261" r:id="rId17"/>
    <p:sldId id="302" r:id="rId18"/>
    <p:sldId id="260" r:id="rId19"/>
    <p:sldId id="296" r:id="rId20"/>
    <p:sldId id="274" r:id="rId21"/>
    <p:sldId id="273" r:id="rId22"/>
    <p:sldId id="264" r:id="rId23"/>
    <p:sldId id="324" r:id="rId24"/>
    <p:sldId id="325" r:id="rId25"/>
    <p:sldId id="262" r:id="rId26"/>
    <p:sldId id="286" r:id="rId27"/>
    <p:sldId id="265" r:id="rId28"/>
    <p:sldId id="275" r:id="rId29"/>
    <p:sldId id="316" r:id="rId30"/>
    <p:sldId id="282" r:id="rId31"/>
    <p:sldId id="301" r:id="rId32"/>
    <p:sldId id="277" r:id="rId33"/>
    <p:sldId id="313" r:id="rId34"/>
    <p:sldId id="312" r:id="rId35"/>
    <p:sldId id="318" r:id="rId36"/>
    <p:sldId id="319" r:id="rId37"/>
    <p:sldId id="320" r:id="rId38"/>
    <p:sldId id="321" r:id="rId39"/>
    <p:sldId id="299" r:id="rId40"/>
    <p:sldId id="266" r:id="rId41"/>
    <p:sldId id="326" r:id="rId42"/>
    <p:sldId id="259" r:id="rId43"/>
    <p:sldId id="289" r:id="rId44"/>
    <p:sldId id="290" r:id="rId45"/>
    <p:sldId id="294" r:id="rId46"/>
    <p:sldId id="300" r:id="rId47"/>
    <p:sldId id="317" r:id="rId4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6" d="100"/>
          <a:sy n="126" d="100"/>
        </p:scale>
        <p:origin x="-360"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12502;&#12483;&#12463;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nakazawa:Desktop:evaluation%20result:JE-summar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nakazawa:Desktop:evaluation%20result:EJ-summar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nakazawa:Desktop:evaluation%20result:JC-summar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nakazawa:Desktop:evaluation%20result:CJ-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803803587051618"/>
          <c:y val="0.0601851851851852"/>
          <c:w val="0.919619641294838"/>
          <c:h val="0.845617526975795"/>
        </c:manualLayout>
      </c:layout>
      <c:barChart>
        <c:barDir val="col"/>
        <c:grouping val="clustered"/>
        <c:varyColors val="0"/>
        <c:ser>
          <c:idx val="0"/>
          <c:order val="0"/>
          <c:tx>
            <c:strRef>
              <c:f>Sheet1!$A$3</c:f>
              <c:strCache>
                <c:ptCount val="1"/>
                <c:pt idx="0">
                  <c:v>CS&amp;S</c:v>
                </c:pt>
              </c:strCache>
            </c:strRef>
          </c:tx>
          <c:invertIfNegative val="0"/>
          <c:cat>
            <c:strRef>
              <c:f>Sheet1!$B$2:$D$2</c:f>
              <c:strCache>
                <c:ptCount val="3"/>
                <c:pt idx="0">
                  <c:v>BLEU</c:v>
                </c:pt>
                <c:pt idx="1">
                  <c:v>GTM</c:v>
                </c:pt>
                <c:pt idx="2">
                  <c:v>WER</c:v>
                </c:pt>
              </c:strCache>
            </c:strRef>
          </c:cat>
          <c:val>
            <c:numRef>
              <c:f>Sheet1!$B$3:$D$3</c:f>
              <c:numCache>
                <c:formatCode>General</c:formatCode>
                <c:ptCount val="3"/>
                <c:pt idx="0">
                  <c:v>0.321</c:v>
                </c:pt>
                <c:pt idx="1">
                  <c:v>0.6527</c:v>
                </c:pt>
                <c:pt idx="2">
                  <c:v>0.6016</c:v>
                </c:pt>
              </c:numCache>
            </c:numRef>
          </c:val>
        </c:ser>
        <c:ser>
          <c:idx val="1"/>
          <c:order val="1"/>
          <c:tx>
            <c:strRef>
              <c:f>Sheet1!$A$4</c:f>
              <c:strCache>
                <c:ptCount val="1"/>
                <c:pt idx="0">
                  <c:v>Baidu</c:v>
                </c:pt>
              </c:strCache>
            </c:strRef>
          </c:tx>
          <c:invertIfNegative val="0"/>
          <c:cat>
            <c:strRef>
              <c:f>Sheet1!$B$2:$D$2</c:f>
              <c:strCache>
                <c:ptCount val="3"/>
                <c:pt idx="0">
                  <c:v>BLEU</c:v>
                </c:pt>
                <c:pt idx="1">
                  <c:v>GTM</c:v>
                </c:pt>
                <c:pt idx="2">
                  <c:v>WER</c:v>
                </c:pt>
              </c:strCache>
            </c:strRef>
          </c:cat>
          <c:val>
            <c:numRef>
              <c:f>Sheet1!$B$4:$D$4</c:f>
              <c:numCache>
                <c:formatCode>General</c:formatCode>
                <c:ptCount val="3"/>
                <c:pt idx="0">
                  <c:v>0.2613</c:v>
                </c:pt>
                <c:pt idx="1">
                  <c:v>0.6329</c:v>
                </c:pt>
                <c:pt idx="2">
                  <c:v>0.6285</c:v>
                </c:pt>
              </c:numCache>
            </c:numRef>
          </c:val>
        </c:ser>
        <c:ser>
          <c:idx val="2"/>
          <c:order val="2"/>
          <c:tx>
            <c:strRef>
              <c:f>Sheet1!$A$5</c:f>
              <c:strCache>
                <c:ptCount val="1"/>
                <c:pt idx="0">
                  <c:v>KyotoEBMT</c:v>
                </c:pt>
              </c:strCache>
            </c:strRef>
          </c:tx>
          <c:invertIfNegative val="0"/>
          <c:cat>
            <c:strRef>
              <c:f>Sheet1!$B$2:$D$2</c:f>
              <c:strCache>
                <c:ptCount val="3"/>
                <c:pt idx="0">
                  <c:v>BLEU</c:v>
                </c:pt>
                <c:pt idx="1">
                  <c:v>GTM</c:v>
                </c:pt>
                <c:pt idx="2">
                  <c:v>WER</c:v>
                </c:pt>
              </c:strCache>
            </c:strRef>
          </c:cat>
          <c:val>
            <c:numRef>
              <c:f>Sheet1!$B$5:$D$5</c:f>
              <c:numCache>
                <c:formatCode>General</c:formatCode>
                <c:ptCount val="3"/>
                <c:pt idx="0">
                  <c:v>0.4073</c:v>
                </c:pt>
                <c:pt idx="1">
                  <c:v>0.7305</c:v>
                </c:pt>
                <c:pt idx="2">
                  <c:v>0.5444</c:v>
                </c:pt>
              </c:numCache>
            </c:numRef>
          </c:val>
        </c:ser>
        <c:dLbls>
          <c:showLegendKey val="0"/>
          <c:showVal val="0"/>
          <c:showCatName val="0"/>
          <c:showSerName val="0"/>
          <c:showPercent val="0"/>
          <c:showBubbleSize val="0"/>
        </c:dLbls>
        <c:gapWidth val="150"/>
        <c:axId val="-2078257048"/>
        <c:axId val="-2078260008"/>
      </c:barChart>
      <c:catAx>
        <c:axId val="-2078257048"/>
        <c:scaling>
          <c:orientation val="minMax"/>
        </c:scaling>
        <c:delete val="0"/>
        <c:axPos val="b"/>
        <c:majorTickMark val="out"/>
        <c:minorTickMark val="none"/>
        <c:tickLblPos val="nextTo"/>
        <c:crossAx val="-2078260008"/>
        <c:crosses val="autoZero"/>
        <c:auto val="1"/>
        <c:lblAlgn val="ctr"/>
        <c:lblOffset val="100"/>
        <c:noMultiLvlLbl val="0"/>
      </c:catAx>
      <c:valAx>
        <c:axId val="-2078260008"/>
        <c:scaling>
          <c:orientation val="minMax"/>
        </c:scaling>
        <c:delete val="0"/>
        <c:axPos val="l"/>
        <c:majorGridlines/>
        <c:numFmt formatCode="General" sourceLinked="1"/>
        <c:majorTickMark val="out"/>
        <c:minorTickMark val="none"/>
        <c:tickLblPos val="nextTo"/>
        <c:crossAx val="-2078257048"/>
        <c:crosses val="autoZero"/>
        <c:crossBetween val="between"/>
      </c:valAx>
    </c:plotArea>
    <c:legend>
      <c:legendPos val="r"/>
      <c:layout>
        <c:manualLayout>
          <c:xMode val="edge"/>
          <c:yMode val="edge"/>
          <c:x val="0.126811961944125"/>
          <c:y val="0.0522757080865407"/>
          <c:w val="0.288970374446061"/>
          <c:h val="0.289462858356151"/>
        </c:manualLayout>
      </c:layout>
      <c:overlay val="0"/>
    </c:legend>
    <c:plotVisOnly val="1"/>
    <c:dispBlanksAs val="gap"/>
    <c:showDLblsOverMax val="0"/>
  </c:chart>
  <c:txPr>
    <a:bodyPr/>
    <a:lstStyle/>
    <a:p>
      <a:pPr>
        <a:defRPr sz="20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en-US" altLang="ja-JP" sz="2800"/>
              <a:t>JE (HUMAN/BLEU)</a:t>
            </a:r>
          </a:p>
        </c:rich>
      </c:tx>
      <c:layout/>
      <c:overlay val="1"/>
    </c:title>
    <c:autoTitleDeleted val="0"/>
    <c:plotArea>
      <c:layout/>
      <c:scatterChart>
        <c:scatterStyle val="lineMarker"/>
        <c:varyColors val="0"/>
        <c:ser>
          <c:idx val="0"/>
          <c:order val="0"/>
          <c:tx>
            <c:v>Corelation between BLEU and HUMAN</c:v>
          </c:tx>
          <c:spPr>
            <a:ln w="47625">
              <a:noFill/>
            </a:ln>
          </c:spPr>
          <c:dLbls>
            <c:dLbl>
              <c:idx val="0"/>
              <c:layout/>
              <c:tx>
                <c:strRef>
                  <c:f>Sheet1!$B$3</c:f>
                  <c:strCache>
                    <c:ptCount val="1"/>
                    <c:pt idx="0">
                      <c:v>S1-1</c:v>
                    </c:pt>
                  </c:strCache>
                </c:strRef>
              </c:tx>
              <c:showLegendKey val="0"/>
              <c:showVal val="0"/>
              <c:showCatName val="0"/>
              <c:showSerName val="1"/>
              <c:showPercent val="0"/>
              <c:showBubbleSize val="0"/>
            </c:dLbl>
            <c:dLbl>
              <c:idx val="1"/>
              <c:layout/>
              <c:tx>
                <c:strRef>
                  <c:f>Sheet1!$B$4</c:f>
                  <c:strCache>
                    <c:ptCount val="1"/>
                    <c:pt idx="0">
                      <c:v>S1-2</c:v>
                    </c:pt>
                  </c:strCache>
                </c:strRef>
              </c:tx>
              <c:showLegendKey val="0"/>
              <c:showVal val="0"/>
              <c:showCatName val="0"/>
              <c:showSerName val="1"/>
              <c:showPercent val="0"/>
              <c:showBubbleSize val="0"/>
            </c:dLbl>
            <c:dLbl>
              <c:idx val="2"/>
              <c:layout/>
              <c:tx>
                <c:strRef>
                  <c:f>Sheet1!$B$5</c:f>
                  <c:strCache>
                    <c:ptCount val="1"/>
                    <c:pt idx="0">
                      <c:v>SB-1</c:v>
                    </c:pt>
                  </c:strCache>
                </c:strRef>
              </c:tx>
              <c:showLegendKey val="0"/>
              <c:showVal val="0"/>
              <c:showCatName val="0"/>
              <c:showSerName val="1"/>
              <c:showPercent val="0"/>
              <c:showBubbleSize val="0"/>
            </c:dLbl>
            <c:dLbl>
              <c:idx val="3"/>
              <c:layout/>
              <c:tx>
                <c:strRef>
                  <c:f>Sheet1!$B$6</c:f>
                  <c:strCache>
                    <c:ptCount val="1"/>
                    <c:pt idx="0">
                      <c:v>KyotoEBMT-1</c:v>
                    </c:pt>
                  </c:strCache>
                </c:strRef>
              </c:tx>
              <c:showLegendKey val="0"/>
              <c:showVal val="0"/>
              <c:showCatName val="0"/>
              <c:showSerName val="1"/>
              <c:showPercent val="0"/>
              <c:showBubbleSize val="0"/>
            </c:dLbl>
            <c:dLbl>
              <c:idx val="4"/>
              <c:layout/>
              <c:tx>
                <c:strRef>
                  <c:f>Sheet1!$B$7</c:f>
                  <c:strCache>
                    <c:ptCount val="1"/>
                    <c:pt idx="0">
                      <c:v>R1-1</c:v>
                    </c:pt>
                  </c:strCache>
                </c:strRef>
              </c:tx>
              <c:showLegendKey val="0"/>
              <c:showVal val="0"/>
              <c:showCatName val="0"/>
              <c:showSerName val="1"/>
              <c:showPercent val="0"/>
              <c:showBubbleSize val="0"/>
            </c:dLbl>
            <c:dLbl>
              <c:idx val="5"/>
              <c:layout/>
              <c:tx>
                <c:strRef>
                  <c:f>Sheet1!$B$8</c:f>
                  <c:strCache>
                    <c:ptCount val="1"/>
                    <c:pt idx="0">
                      <c:v>R2</c:v>
                    </c:pt>
                  </c:strCache>
                </c:strRef>
              </c:tx>
              <c:showLegendKey val="0"/>
              <c:showVal val="0"/>
              <c:showCatName val="0"/>
              <c:showSerName val="1"/>
              <c:showPercent val="0"/>
              <c:showBubbleSize val="0"/>
            </c:dLbl>
            <c:dLbl>
              <c:idx val="6"/>
              <c:layout/>
              <c:tx>
                <c:strRef>
                  <c:f>Sheet1!$B$9</c:f>
                  <c:strCache>
                    <c:ptCount val="1"/>
                    <c:pt idx="0">
                      <c:v>R+S</c:v>
                    </c:pt>
                  </c:strCache>
                </c:strRef>
              </c:tx>
              <c:showLegendKey val="0"/>
              <c:showVal val="0"/>
              <c:showCatName val="0"/>
              <c:showSerName val="1"/>
              <c:showPercent val="0"/>
              <c:showBubbleSize val="0"/>
            </c:dLbl>
            <c:dLbl>
              <c:idx val="7"/>
              <c:layout/>
              <c:tx>
                <c:strRef>
                  <c:f>Sheet1!$B$10</c:f>
                  <c:strCache>
                    <c:ptCount val="1"/>
                    <c:pt idx="0">
                      <c:v>KyotoEBMT-2</c:v>
                    </c:pt>
                  </c:strCache>
                </c:strRef>
              </c:tx>
              <c:showLegendKey val="0"/>
              <c:showVal val="0"/>
              <c:showCatName val="0"/>
              <c:showSerName val="1"/>
              <c:showPercent val="0"/>
              <c:showBubbleSize val="0"/>
            </c:dLbl>
            <c:dLbl>
              <c:idx val="8"/>
              <c:layout/>
              <c:tx>
                <c:strRef>
                  <c:f>Sheet1!$B$11</c:f>
                  <c:strCache>
                    <c:ptCount val="1"/>
                    <c:pt idx="0">
                      <c:v>R1-2</c:v>
                    </c:pt>
                  </c:strCache>
                </c:strRef>
              </c:tx>
              <c:showLegendKey val="0"/>
              <c:showVal val="0"/>
              <c:showCatName val="0"/>
              <c:showSerName val="1"/>
              <c:showPercent val="0"/>
              <c:showBubbleSize val="0"/>
            </c:dLbl>
            <c:dLbl>
              <c:idx val="9"/>
              <c:layout/>
              <c:tx>
                <c:strRef>
                  <c:f>Sheet1!$B$12</c:f>
                  <c:strCache>
                    <c:ptCount val="1"/>
                    <c:pt idx="0">
                      <c:v>O</c:v>
                    </c:pt>
                  </c:strCache>
                </c:strRef>
              </c:tx>
              <c:showLegendKey val="0"/>
              <c:showVal val="0"/>
              <c:showCatName val="0"/>
              <c:showSerName val="1"/>
              <c:showPercent val="0"/>
              <c:showBubbleSize val="0"/>
            </c:dLbl>
            <c:dLbl>
              <c:idx val="10"/>
              <c:layout/>
              <c:tx>
                <c:strRef>
                  <c:f>Sheet1!$B$13</c:f>
                  <c:strCache>
                    <c:ptCount val="1"/>
                    <c:pt idx="0">
                      <c:v>SB-2</c:v>
                    </c:pt>
                  </c:strCache>
                </c:strRef>
              </c:tx>
              <c:showLegendKey val="0"/>
              <c:showVal val="0"/>
              <c:showCatName val="0"/>
              <c:showSerName val="1"/>
              <c:showPercent val="0"/>
              <c:showBubbleSize val="0"/>
            </c:dLbl>
            <c:dLbl>
              <c:idx val="11"/>
              <c:layout/>
              <c:tx>
                <c:strRef>
                  <c:f>Sheet1!$B$14</c:f>
                  <c:strCache>
                    <c:ptCount val="1"/>
                    <c:pt idx="0">
                      <c:v>S2</c:v>
                    </c:pt>
                  </c:strCache>
                </c:strRef>
              </c:tx>
              <c:showLegendKey val="0"/>
              <c:showVal val="0"/>
              <c:showCatName val="0"/>
              <c:showSerName val="1"/>
              <c:showPercent val="0"/>
              <c:showBubbleSize val="0"/>
            </c:dLbl>
            <c:dLbl>
              <c:idx val="12"/>
              <c:layout/>
              <c:tx>
                <c:strRef>
                  <c:f>Sheet1!$B$15</c:f>
                  <c:strCache>
                    <c:ptCount val="1"/>
                    <c:pt idx="0">
                      <c:v>S3-1</c:v>
                    </c:pt>
                  </c:strCache>
                </c:strRef>
              </c:tx>
              <c:showLegendKey val="0"/>
              <c:showVal val="0"/>
              <c:showCatName val="0"/>
              <c:showSerName val="1"/>
              <c:showPercent val="0"/>
              <c:showBubbleSize val="0"/>
            </c:dLbl>
            <c:dLbl>
              <c:idx val="13"/>
              <c:layout/>
              <c:tx>
                <c:strRef>
                  <c:f>Sheet1!$B$16</c:f>
                  <c:strCache>
                    <c:ptCount val="1"/>
                    <c:pt idx="0">
                      <c:v>S3-2</c:v>
                    </c:pt>
                  </c:strCache>
                </c:strRef>
              </c:tx>
              <c:showLegendKey val="0"/>
              <c:showVal val="0"/>
              <c:showCatName val="0"/>
              <c:showSerName val="1"/>
              <c:showPercent val="0"/>
              <c:showBubbleSize val="0"/>
            </c:dLbl>
            <c:dLbl>
              <c:idx val="14"/>
              <c:layout/>
              <c:tx>
                <c:strRef>
                  <c:f>Sheet1!$B$17</c:f>
                  <c:strCache>
                    <c:ptCount val="1"/>
                    <c:pt idx="0">
                      <c:v>S4-1</c:v>
                    </c:pt>
                  </c:strCache>
                </c:strRef>
              </c:tx>
              <c:showLegendKey val="0"/>
              <c:showVal val="0"/>
              <c:showCatName val="0"/>
              <c:showSerName val="1"/>
              <c:showPercent val="0"/>
              <c:showBubbleSize val="0"/>
            </c:dLbl>
            <c:dLbl>
              <c:idx val="15"/>
              <c:layout/>
              <c:tx>
                <c:strRef>
                  <c:f>Sheet1!$B$18</c:f>
                  <c:strCache>
                    <c:ptCount val="1"/>
                    <c:pt idx="0">
                      <c:v>S4-2</c:v>
                    </c:pt>
                  </c:strCache>
                </c:strRef>
              </c:tx>
              <c:showLegendKey val="0"/>
              <c:showVal val="0"/>
              <c:showCatName val="0"/>
              <c:showSerName val="1"/>
              <c:showPercent val="0"/>
              <c:showBubbleSize val="0"/>
            </c:dLbl>
            <c:txPr>
              <a:bodyPr/>
              <a:lstStyle/>
              <a:p>
                <a:pPr>
                  <a:defRPr sz="1600"/>
                </a:pPr>
                <a:endParaRPr lang="ja-JP"/>
              </a:p>
            </c:txPr>
            <c:showLegendKey val="0"/>
            <c:showVal val="0"/>
            <c:showCatName val="0"/>
            <c:showSerName val="1"/>
            <c:showPercent val="0"/>
            <c:showBubbleSize val="0"/>
            <c:showLeaderLines val="0"/>
          </c:dLbls>
          <c:trendline>
            <c:trendlineType val="linear"/>
            <c:dispRSqr val="1"/>
            <c:dispEq val="0"/>
            <c:trendlineLbl>
              <c:layout>
                <c:manualLayout>
                  <c:x val="-0.386727616808213"/>
                  <c:y val="0.24992749343832"/>
                </c:manualLayout>
              </c:layout>
              <c:numFmt formatCode="General" sourceLinked="0"/>
              <c:txPr>
                <a:bodyPr/>
                <a:lstStyle/>
                <a:p>
                  <a:pPr>
                    <a:defRPr sz="1600"/>
                  </a:pPr>
                  <a:endParaRPr lang="ja-JP"/>
                </a:p>
              </c:txPr>
            </c:trendlineLbl>
          </c:trendline>
          <c:xVal>
            <c:numRef>
              <c:f>Sheet1!$C$3:$C$18</c:f>
              <c:numCache>
                <c:formatCode>General</c:formatCode>
                <c:ptCount val="16"/>
                <c:pt idx="0">
                  <c:v>23.82</c:v>
                </c:pt>
                <c:pt idx="1">
                  <c:v>23.29</c:v>
                </c:pt>
                <c:pt idx="2">
                  <c:v>20.36</c:v>
                </c:pt>
                <c:pt idx="3">
                  <c:v>21.07</c:v>
                </c:pt>
                <c:pt idx="4">
                  <c:v>20.61</c:v>
                </c:pt>
                <c:pt idx="5">
                  <c:v>15.29</c:v>
                </c:pt>
                <c:pt idx="6">
                  <c:v>19.86</c:v>
                </c:pt>
                <c:pt idx="7">
                  <c:v>20.6</c:v>
                </c:pt>
                <c:pt idx="8">
                  <c:v>15.69</c:v>
                </c:pt>
                <c:pt idx="9">
                  <c:v>15.08</c:v>
                </c:pt>
                <c:pt idx="10">
                  <c:v>18.72</c:v>
                </c:pt>
                <c:pt idx="11">
                  <c:v>18.82</c:v>
                </c:pt>
                <c:pt idx="12">
                  <c:v>17.47</c:v>
                </c:pt>
                <c:pt idx="13">
                  <c:v>17.01</c:v>
                </c:pt>
                <c:pt idx="14">
                  <c:v>15.95</c:v>
                </c:pt>
                <c:pt idx="15">
                  <c:v>15.55</c:v>
                </c:pt>
              </c:numCache>
            </c:numRef>
          </c:xVal>
          <c:yVal>
            <c:numRef>
              <c:f>Sheet1!$E$3:$E$18</c:f>
              <c:numCache>
                <c:formatCode>General</c:formatCode>
                <c:ptCount val="16"/>
                <c:pt idx="0">
                  <c:v>40.5</c:v>
                </c:pt>
                <c:pt idx="1">
                  <c:v>37.5</c:v>
                </c:pt>
                <c:pt idx="2">
                  <c:v>25.5</c:v>
                </c:pt>
                <c:pt idx="3">
                  <c:v>25.0</c:v>
                </c:pt>
                <c:pt idx="4">
                  <c:v>23.25</c:v>
                </c:pt>
                <c:pt idx="5">
                  <c:v>23.0</c:v>
                </c:pt>
                <c:pt idx="6">
                  <c:v>22.5</c:v>
                </c:pt>
                <c:pt idx="7">
                  <c:v>21.5</c:v>
                </c:pt>
                <c:pt idx="8">
                  <c:v>20.25</c:v>
                </c:pt>
                <c:pt idx="9">
                  <c:v>13.75</c:v>
                </c:pt>
                <c:pt idx="10">
                  <c:v>7.75</c:v>
                </c:pt>
                <c:pt idx="11">
                  <c:v>1.25</c:v>
                </c:pt>
                <c:pt idx="12">
                  <c:v>-5.75</c:v>
                </c:pt>
                <c:pt idx="13">
                  <c:v>-14.25</c:v>
                </c:pt>
                <c:pt idx="14">
                  <c:v>-17.0</c:v>
                </c:pt>
                <c:pt idx="15">
                  <c:v>-17.25</c:v>
                </c:pt>
              </c:numCache>
            </c:numRef>
          </c:yVal>
          <c:smooth val="0"/>
        </c:ser>
        <c:dLbls>
          <c:showLegendKey val="0"/>
          <c:showVal val="0"/>
          <c:showCatName val="0"/>
          <c:showSerName val="1"/>
          <c:showPercent val="0"/>
          <c:showBubbleSize val="0"/>
        </c:dLbls>
        <c:axId val="-2080311704"/>
        <c:axId val="-2080306552"/>
      </c:scatterChart>
      <c:valAx>
        <c:axId val="-2080311704"/>
        <c:scaling>
          <c:orientation val="minMax"/>
          <c:max val="25.0"/>
          <c:min val="15.0"/>
        </c:scaling>
        <c:delete val="0"/>
        <c:axPos val="b"/>
        <c:title>
          <c:tx>
            <c:rich>
              <a:bodyPr/>
              <a:lstStyle/>
              <a:p>
                <a:pPr>
                  <a:defRPr sz="1600"/>
                </a:pPr>
                <a:r>
                  <a:rPr lang="en-US" altLang="ja-JP" sz="1600"/>
                  <a:t>BLEU</a:t>
                </a:r>
                <a:endParaRPr lang="ja-JP" altLang="en-US" sz="1600"/>
              </a:p>
            </c:rich>
          </c:tx>
          <c:layout/>
          <c:overlay val="0"/>
        </c:title>
        <c:numFmt formatCode="General" sourceLinked="1"/>
        <c:majorTickMark val="out"/>
        <c:minorTickMark val="none"/>
        <c:tickLblPos val="nextTo"/>
        <c:txPr>
          <a:bodyPr/>
          <a:lstStyle/>
          <a:p>
            <a:pPr>
              <a:defRPr sz="1600"/>
            </a:pPr>
            <a:endParaRPr lang="ja-JP"/>
          </a:p>
        </c:txPr>
        <c:crossAx val="-2080306552"/>
        <c:crosses val="autoZero"/>
        <c:crossBetween val="midCat"/>
      </c:valAx>
      <c:valAx>
        <c:axId val="-2080306552"/>
        <c:scaling>
          <c:orientation val="minMax"/>
          <c:max val="45.0"/>
          <c:min val="-20.0"/>
        </c:scaling>
        <c:delete val="0"/>
        <c:axPos val="l"/>
        <c:title>
          <c:tx>
            <c:rich>
              <a:bodyPr rot="-5400000" vert="horz"/>
              <a:lstStyle/>
              <a:p>
                <a:pPr>
                  <a:defRPr sz="1600"/>
                </a:pPr>
                <a:r>
                  <a:rPr lang="en-US" altLang="ja-JP" sz="1600"/>
                  <a:t>HUMAN</a:t>
                </a:r>
                <a:endParaRPr lang="ja-JP" altLang="en-US" sz="1600"/>
              </a:p>
            </c:rich>
          </c:tx>
          <c:layout/>
          <c:overlay val="0"/>
        </c:title>
        <c:numFmt formatCode="General" sourceLinked="1"/>
        <c:majorTickMark val="out"/>
        <c:minorTickMark val="none"/>
        <c:tickLblPos val="nextTo"/>
        <c:txPr>
          <a:bodyPr/>
          <a:lstStyle/>
          <a:p>
            <a:pPr>
              <a:defRPr sz="1600"/>
            </a:pPr>
            <a:endParaRPr lang="ja-JP"/>
          </a:p>
        </c:txPr>
        <c:crossAx val="-2080311704"/>
        <c:crosses val="autoZero"/>
        <c:crossBetween val="midCat"/>
        <c:minorUnit val="5.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en-US" altLang="ja-JP" sz="2800"/>
              <a:t>EJ (HUMAN/BLEU)</a:t>
            </a:r>
            <a:endParaRPr lang="ja-JP" altLang="en-US" sz="2800"/>
          </a:p>
        </c:rich>
      </c:tx>
      <c:layout/>
      <c:overlay val="1"/>
    </c:title>
    <c:autoTitleDeleted val="0"/>
    <c:plotArea>
      <c:layout/>
      <c:scatterChart>
        <c:scatterStyle val="lineMarker"/>
        <c:varyColors val="0"/>
        <c:ser>
          <c:idx val="0"/>
          <c:order val="0"/>
          <c:spPr>
            <a:ln w="47625">
              <a:noFill/>
            </a:ln>
          </c:spPr>
          <c:dLbls>
            <c:dLbl>
              <c:idx val="0"/>
              <c:layout/>
              <c:tx>
                <c:strRef>
                  <c:f>Sheet1!$B$3</c:f>
                  <c:strCache>
                    <c:ptCount val="1"/>
                    <c:pt idx="0">
                      <c:v>S1-1</c:v>
                    </c:pt>
                  </c:strCache>
                </c:strRef>
              </c:tx>
              <c:showLegendKey val="0"/>
              <c:showVal val="0"/>
              <c:showCatName val="0"/>
              <c:showSerName val="1"/>
              <c:showPercent val="0"/>
              <c:showBubbleSize val="0"/>
            </c:dLbl>
            <c:dLbl>
              <c:idx val="1"/>
              <c:layout/>
              <c:tx>
                <c:strRef>
                  <c:f>Sheet1!$B$4</c:f>
                  <c:strCache>
                    <c:ptCount val="1"/>
                    <c:pt idx="0">
                      <c:v>S1-2</c:v>
                    </c:pt>
                  </c:strCache>
                </c:strRef>
              </c:tx>
              <c:showLegendKey val="0"/>
              <c:showVal val="0"/>
              <c:showCatName val="0"/>
              <c:showSerName val="1"/>
              <c:showPercent val="0"/>
              <c:showBubbleSize val="0"/>
            </c:dLbl>
            <c:dLbl>
              <c:idx val="2"/>
              <c:layout/>
              <c:tx>
                <c:strRef>
                  <c:f>Sheet1!$B$5</c:f>
                  <c:strCache>
                    <c:ptCount val="1"/>
                    <c:pt idx="0">
                      <c:v>S2-1</c:v>
                    </c:pt>
                  </c:strCache>
                </c:strRef>
              </c:tx>
              <c:showLegendKey val="0"/>
              <c:showVal val="0"/>
              <c:showCatName val="0"/>
              <c:showSerName val="1"/>
              <c:showPercent val="0"/>
              <c:showBubbleSize val="0"/>
            </c:dLbl>
            <c:dLbl>
              <c:idx val="3"/>
              <c:layout/>
              <c:tx>
                <c:strRef>
                  <c:f>Sheet1!$B$6</c:f>
                  <c:strCache>
                    <c:ptCount val="1"/>
                    <c:pt idx="0">
                      <c:v>O</c:v>
                    </c:pt>
                  </c:strCache>
                </c:strRef>
              </c:tx>
              <c:showLegendKey val="0"/>
              <c:showVal val="0"/>
              <c:showCatName val="0"/>
              <c:showSerName val="1"/>
              <c:showPercent val="0"/>
              <c:showBubbleSize val="0"/>
            </c:dLbl>
            <c:dLbl>
              <c:idx val="4"/>
              <c:layout/>
              <c:tx>
                <c:strRef>
                  <c:f>Sheet1!$B$7</c:f>
                  <c:strCache>
                    <c:ptCount val="1"/>
                    <c:pt idx="0">
                      <c:v>KyotoEBMT-1</c:v>
                    </c:pt>
                  </c:strCache>
                </c:strRef>
              </c:tx>
              <c:showLegendKey val="0"/>
              <c:showVal val="0"/>
              <c:showCatName val="0"/>
              <c:showSerName val="1"/>
              <c:showPercent val="0"/>
              <c:showBubbleSize val="0"/>
            </c:dLbl>
            <c:dLbl>
              <c:idx val="5"/>
              <c:layout/>
              <c:tx>
                <c:strRef>
                  <c:f>Sheet1!$B$8</c:f>
                  <c:strCache>
                    <c:ptCount val="1"/>
                    <c:pt idx="0">
                      <c:v>S2-2</c:v>
                    </c:pt>
                  </c:strCache>
                </c:strRef>
              </c:tx>
              <c:showLegendKey val="0"/>
              <c:showVal val="0"/>
              <c:showCatName val="0"/>
              <c:showSerName val="1"/>
              <c:showPercent val="0"/>
              <c:showBubbleSize val="0"/>
            </c:dLbl>
            <c:dLbl>
              <c:idx val="6"/>
              <c:layout/>
              <c:tx>
                <c:strRef>
                  <c:f>Sheet1!$B$9</c:f>
                  <c:strCache>
                    <c:ptCount val="1"/>
                    <c:pt idx="0">
                      <c:v>SB-1</c:v>
                    </c:pt>
                  </c:strCache>
                </c:strRef>
              </c:tx>
              <c:showLegendKey val="0"/>
              <c:showVal val="0"/>
              <c:showCatName val="0"/>
              <c:showSerName val="1"/>
              <c:showPercent val="0"/>
              <c:showBubbleSize val="0"/>
            </c:dLbl>
            <c:dLbl>
              <c:idx val="7"/>
              <c:layout/>
              <c:tx>
                <c:strRef>
                  <c:f>Sheet1!$B$10</c:f>
                  <c:strCache>
                    <c:ptCount val="1"/>
                    <c:pt idx="0">
                      <c:v>KyotoEBMT-2</c:v>
                    </c:pt>
                  </c:strCache>
                </c:strRef>
              </c:tx>
              <c:showLegendKey val="0"/>
              <c:showVal val="0"/>
              <c:showCatName val="0"/>
              <c:showSerName val="1"/>
              <c:showPercent val="0"/>
              <c:showBubbleSize val="0"/>
            </c:dLbl>
            <c:dLbl>
              <c:idx val="8"/>
              <c:layout/>
              <c:tx>
                <c:strRef>
                  <c:f>Sheet1!$B$11</c:f>
                  <c:strCache>
                    <c:ptCount val="1"/>
                    <c:pt idx="0">
                      <c:v>SB-2</c:v>
                    </c:pt>
                  </c:strCache>
                </c:strRef>
              </c:tx>
              <c:showLegendKey val="0"/>
              <c:showVal val="0"/>
              <c:showCatName val="0"/>
              <c:showSerName val="1"/>
              <c:showPercent val="0"/>
              <c:showBubbleSize val="0"/>
            </c:dLbl>
            <c:dLbl>
              <c:idx val="9"/>
              <c:layout/>
              <c:tx>
                <c:strRef>
                  <c:f>Sheet1!$B$12</c:f>
                  <c:strCache>
                    <c:ptCount val="1"/>
                    <c:pt idx="0">
                      <c:v>S3</c:v>
                    </c:pt>
                  </c:strCache>
                </c:strRef>
              </c:tx>
              <c:showLegendKey val="0"/>
              <c:showVal val="0"/>
              <c:showCatName val="0"/>
              <c:showSerName val="1"/>
              <c:showPercent val="0"/>
              <c:showBubbleSize val="0"/>
            </c:dLbl>
            <c:dLbl>
              <c:idx val="10"/>
              <c:layout/>
              <c:tx>
                <c:strRef>
                  <c:f>Sheet1!$B$13</c:f>
                  <c:strCache>
                    <c:ptCount val="1"/>
                    <c:pt idx="0">
                      <c:v>S4</c:v>
                    </c:pt>
                  </c:strCache>
                </c:strRef>
              </c:tx>
              <c:showLegendKey val="0"/>
              <c:showVal val="0"/>
              <c:showCatName val="0"/>
              <c:showSerName val="1"/>
              <c:showPercent val="0"/>
              <c:showBubbleSize val="0"/>
            </c:dLbl>
            <c:dLbl>
              <c:idx val="11"/>
              <c:layout/>
              <c:tx>
                <c:strRef>
                  <c:f>Sheet1!$B$14</c:f>
                  <c:strCache>
                    <c:ptCount val="1"/>
                    <c:pt idx="0">
                      <c:v>R</c:v>
                    </c:pt>
                  </c:strCache>
                </c:strRef>
              </c:tx>
              <c:showLegendKey val="0"/>
              <c:showVal val="0"/>
              <c:showCatName val="0"/>
              <c:showSerName val="1"/>
              <c:showPercent val="0"/>
              <c:showBubbleSize val="0"/>
            </c:dLbl>
            <c:dLbl>
              <c:idx val="12"/>
              <c:tx>
                <c:strRef>
                  <c:f>Sheet1!$B$15</c:f>
                  <c:strCache>
                    <c:ptCount val="1"/>
                  </c:strCache>
                </c:strRef>
              </c:tx>
              <c:showLegendKey val="0"/>
              <c:showVal val="0"/>
              <c:showCatName val="0"/>
              <c:showSerName val="1"/>
              <c:showPercent val="0"/>
              <c:showBubbleSize val="0"/>
            </c:dLbl>
            <c:dLbl>
              <c:idx val="13"/>
              <c:tx>
                <c:strRef>
                  <c:f>Sheet1!$B$16</c:f>
                  <c:strCache>
                    <c:ptCount val="1"/>
                  </c:strCache>
                </c:strRef>
              </c:tx>
              <c:showLegendKey val="0"/>
              <c:showVal val="0"/>
              <c:showCatName val="0"/>
              <c:showSerName val="1"/>
              <c:showPercent val="0"/>
              <c:showBubbleSize val="0"/>
            </c:dLbl>
            <c:dLbl>
              <c:idx val="14"/>
              <c:tx>
                <c:strRef>
                  <c:f>Sheet1!$B$17</c:f>
                  <c:strCache>
                    <c:ptCount val="1"/>
                  </c:strCache>
                </c:strRef>
              </c:tx>
              <c:showLegendKey val="0"/>
              <c:showVal val="0"/>
              <c:showCatName val="0"/>
              <c:showSerName val="1"/>
              <c:showPercent val="0"/>
              <c:showBubbleSize val="0"/>
            </c:dLbl>
            <c:dLbl>
              <c:idx val="15"/>
              <c:tx>
                <c:strRef>
                  <c:f>Sheet1!$B$18</c:f>
                  <c:strCache>
                    <c:ptCount val="1"/>
                  </c:strCache>
                </c:strRef>
              </c:tx>
              <c:showLegendKey val="0"/>
              <c:showVal val="0"/>
              <c:showCatName val="0"/>
              <c:showSerName val="1"/>
              <c:showPercent val="0"/>
              <c:showBubbleSize val="0"/>
            </c:dLbl>
            <c:txPr>
              <a:bodyPr/>
              <a:lstStyle/>
              <a:p>
                <a:pPr>
                  <a:defRPr sz="1600"/>
                </a:pPr>
                <a:endParaRPr lang="ja-JP"/>
              </a:p>
            </c:txPr>
            <c:showLegendKey val="0"/>
            <c:showVal val="0"/>
            <c:showCatName val="0"/>
            <c:showSerName val="1"/>
            <c:showPercent val="0"/>
            <c:showBubbleSize val="0"/>
            <c:showLeaderLines val="0"/>
          </c:dLbls>
          <c:trendline>
            <c:trendlineType val="linear"/>
            <c:dispRSqr val="1"/>
            <c:dispEq val="0"/>
            <c:trendlineLbl>
              <c:layout>
                <c:manualLayout>
                  <c:x val="-0.318195041719716"/>
                  <c:y val="0.231286880597212"/>
                </c:manualLayout>
              </c:layout>
              <c:numFmt formatCode="General" sourceLinked="0"/>
              <c:txPr>
                <a:bodyPr/>
                <a:lstStyle/>
                <a:p>
                  <a:pPr>
                    <a:defRPr sz="1600"/>
                  </a:pPr>
                  <a:endParaRPr lang="ja-JP"/>
                </a:p>
              </c:txPr>
            </c:trendlineLbl>
          </c:trendline>
          <c:xVal>
            <c:numRef>
              <c:f>Sheet1!$C$3:$C$14</c:f>
              <c:numCache>
                <c:formatCode>General</c:formatCode>
                <c:ptCount val="12"/>
                <c:pt idx="0">
                  <c:v>35.03</c:v>
                </c:pt>
                <c:pt idx="1">
                  <c:v>34.84</c:v>
                </c:pt>
                <c:pt idx="2">
                  <c:v>32.53</c:v>
                </c:pt>
                <c:pt idx="3">
                  <c:v>19.66</c:v>
                </c:pt>
                <c:pt idx="4">
                  <c:v>31.09</c:v>
                </c:pt>
                <c:pt idx="5">
                  <c:v>32.69</c:v>
                </c:pt>
                <c:pt idx="6">
                  <c:v>31.05</c:v>
                </c:pt>
                <c:pt idx="7">
                  <c:v>29.76</c:v>
                </c:pt>
                <c:pt idx="8">
                  <c:v>30.19</c:v>
                </c:pt>
                <c:pt idx="9">
                  <c:v>30.47</c:v>
                </c:pt>
                <c:pt idx="10">
                  <c:v>27.92</c:v>
                </c:pt>
                <c:pt idx="11">
                  <c:v>13.18</c:v>
                </c:pt>
              </c:numCache>
            </c:numRef>
          </c:xVal>
          <c:yVal>
            <c:numRef>
              <c:f>Sheet1!$E$3:$E$14</c:f>
              <c:numCache>
                <c:formatCode>General</c:formatCode>
                <c:ptCount val="12"/>
                <c:pt idx="0">
                  <c:v>56.25</c:v>
                </c:pt>
                <c:pt idx="1">
                  <c:v>51.5</c:v>
                </c:pt>
                <c:pt idx="2">
                  <c:v>43.25</c:v>
                </c:pt>
                <c:pt idx="3">
                  <c:v>42.5</c:v>
                </c:pt>
                <c:pt idx="4">
                  <c:v>38.0</c:v>
                </c:pt>
                <c:pt idx="5">
                  <c:v>36.0</c:v>
                </c:pt>
                <c:pt idx="6">
                  <c:v>34.25</c:v>
                </c:pt>
                <c:pt idx="7">
                  <c:v>33.75</c:v>
                </c:pt>
                <c:pt idx="8">
                  <c:v>31.5</c:v>
                </c:pt>
                <c:pt idx="9">
                  <c:v>27.5</c:v>
                </c:pt>
                <c:pt idx="10">
                  <c:v>3.75</c:v>
                </c:pt>
                <c:pt idx="11">
                  <c:v>0.75</c:v>
                </c:pt>
              </c:numCache>
            </c:numRef>
          </c:yVal>
          <c:smooth val="0"/>
        </c:ser>
        <c:dLbls>
          <c:showLegendKey val="0"/>
          <c:showVal val="0"/>
          <c:showCatName val="0"/>
          <c:showSerName val="1"/>
          <c:showPercent val="0"/>
          <c:showBubbleSize val="0"/>
        </c:dLbls>
        <c:axId val="-2091930248"/>
        <c:axId val="-2091976760"/>
      </c:scatterChart>
      <c:valAx>
        <c:axId val="-2091930248"/>
        <c:scaling>
          <c:orientation val="minMax"/>
          <c:min val="10.0"/>
        </c:scaling>
        <c:delete val="0"/>
        <c:axPos val="b"/>
        <c:title>
          <c:tx>
            <c:rich>
              <a:bodyPr/>
              <a:lstStyle/>
              <a:p>
                <a:pPr>
                  <a:defRPr sz="1600"/>
                </a:pPr>
                <a:r>
                  <a:rPr lang="en-US" altLang="ja-JP" sz="1600"/>
                  <a:t>BLEU</a:t>
                </a:r>
                <a:endParaRPr lang="ja-JP" altLang="en-US" sz="1600"/>
              </a:p>
            </c:rich>
          </c:tx>
          <c:layout/>
          <c:overlay val="0"/>
        </c:title>
        <c:numFmt formatCode="General" sourceLinked="1"/>
        <c:majorTickMark val="out"/>
        <c:minorTickMark val="none"/>
        <c:tickLblPos val="nextTo"/>
        <c:txPr>
          <a:bodyPr/>
          <a:lstStyle/>
          <a:p>
            <a:pPr>
              <a:defRPr sz="1600"/>
            </a:pPr>
            <a:endParaRPr lang="ja-JP"/>
          </a:p>
        </c:txPr>
        <c:crossAx val="-2091976760"/>
        <c:crosses val="autoZero"/>
        <c:crossBetween val="midCat"/>
      </c:valAx>
      <c:valAx>
        <c:axId val="-2091976760"/>
        <c:scaling>
          <c:orientation val="minMax"/>
        </c:scaling>
        <c:delete val="0"/>
        <c:axPos val="l"/>
        <c:title>
          <c:tx>
            <c:rich>
              <a:bodyPr rot="-5400000" vert="horz"/>
              <a:lstStyle/>
              <a:p>
                <a:pPr>
                  <a:defRPr sz="1600"/>
                </a:pPr>
                <a:r>
                  <a:rPr lang="en-US" altLang="ja-JP" sz="1600"/>
                  <a:t>HUMAN</a:t>
                </a:r>
                <a:endParaRPr lang="ja-JP" altLang="en-US" sz="1600"/>
              </a:p>
            </c:rich>
          </c:tx>
          <c:layout/>
          <c:overlay val="0"/>
        </c:title>
        <c:numFmt formatCode="General" sourceLinked="1"/>
        <c:majorTickMark val="out"/>
        <c:minorTickMark val="none"/>
        <c:tickLblPos val="nextTo"/>
        <c:txPr>
          <a:bodyPr/>
          <a:lstStyle/>
          <a:p>
            <a:pPr>
              <a:defRPr sz="1600"/>
            </a:pPr>
            <a:endParaRPr lang="ja-JP"/>
          </a:p>
        </c:txPr>
        <c:crossAx val="-2091930248"/>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en-US" altLang="ja-JP" sz="2800"/>
              <a:t>JC (HUMAN/BLEU)</a:t>
            </a:r>
            <a:endParaRPr lang="ja-JP" altLang="en-US" sz="2800"/>
          </a:p>
        </c:rich>
      </c:tx>
      <c:layout/>
      <c:overlay val="1"/>
    </c:title>
    <c:autoTitleDeleted val="0"/>
    <c:plotArea>
      <c:layout/>
      <c:scatterChart>
        <c:scatterStyle val="lineMarker"/>
        <c:varyColors val="0"/>
        <c:ser>
          <c:idx val="0"/>
          <c:order val="0"/>
          <c:spPr>
            <a:ln w="47625">
              <a:noFill/>
            </a:ln>
          </c:spPr>
          <c:dLbls>
            <c:dLbl>
              <c:idx val="0"/>
              <c:layout/>
              <c:tx>
                <c:strRef>
                  <c:f>Sheet1!$B$3</c:f>
                  <c:strCache>
                    <c:ptCount val="1"/>
                    <c:pt idx="0">
                      <c:v>S1-1</c:v>
                    </c:pt>
                  </c:strCache>
                </c:strRef>
              </c:tx>
              <c:showLegendKey val="0"/>
              <c:showVal val="0"/>
              <c:showCatName val="0"/>
              <c:showSerName val="1"/>
              <c:showPercent val="0"/>
              <c:showBubbleSize val="0"/>
            </c:dLbl>
            <c:dLbl>
              <c:idx val="1"/>
              <c:layout/>
              <c:tx>
                <c:strRef>
                  <c:f>Sheet1!$B$4</c:f>
                  <c:strCache>
                    <c:ptCount val="1"/>
                    <c:pt idx="0">
                      <c:v>SB-1</c:v>
                    </c:pt>
                  </c:strCache>
                </c:strRef>
              </c:tx>
              <c:showLegendKey val="0"/>
              <c:showVal val="0"/>
              <c:showCatName val="0"/>
              <c:showSerName val="1"/>
              <c:showPercent val="0"/>
              <c:showBubbleSize val="0"/>
            </c:dLbl>
            <c:dLbl>
              <c:idx val="2"/>
              <c:layout/>
              <c:tx>
                <c:strRef>
                  <c:f>Sheet1!$B$5</c:f>
                  <c:strCache>
                    <c:ptCount val="1"/>
                    <c:pt idx="0">
                      <c:v>S2</c:v>
                    </c:pt>
                  </c:strCache>
                </c:strRef>
              </c:tx>
              <c:showLegendKey val="0"/>
              <c:showVal val="0"/>
              <c:showCatName val="0"/>
              <c:showSerName val="1"/>
              <c:showPercent val="0"/>
              <c:showBubbleSize val="0"/>
            </c:dLbl>
            <c:dLbl>
              <c:idx val="3"/>
              <c:layout/>
              <c:tx>
                <c:strRef>
                  <c:f>Sheet1!$B$6</c:f>
                  <c:strCache>
                    <c:ptCount val="1"/>
                    <c:pt idx="0">
                      <c:v>S3</c:v>
                    </c:pt>
                  </c:strCache>
                </c:strRef>
              </c:tx>
              <c:showLegendKey val="0"/>
              <c:showVal val="0"/>
              <c:showCatName val="0"/>
              <c:showSerName val="1"/>
              <c:showPercent val="0"/>
              <c:showBubbleSize val="0"/>
            </c:dLbl>
            <c:dLbl>
              <c:idx val="4"/>
              <c:layout/>
              <c:tx>
                <c:strRef>
                  <c:f>Sheet1!$B$7</c:f>
                  <c:strCache>
                    <c:ptCount val="1"/>
                    <c:pt idx="0">
                      <c:v>SB-2</c:v>
                    </c:pt>
                  </c:strCache>
                </c:strRef>
              </c:tx>
              <c:showLegendKey val="0"/>
              <c:showVal val="0"/>
              <c:showCatName val="0"/>
              <c:showSerName val="1"/>
              <c:showPercent val="0"/>
              <c:showBubbleSize val="0"/>
            </c:dLbl>
            <c:dLbl>
              <c:idx val="5"/>
              <c:layout/>
              <c:tx>
                <c:strRef>
                  <c:f>Sheet1!$B$8</c:f>
                  <c:strCache>
                    <c:ptCount val="1"/>
                    <c:pt idx="0">
                      <c:v>S1-2</c:v>
                    </c:pt>
                  </c:strCache>
                </c:strRef>
              </c:tx>
              <c:showLegendKey val="0"/>
              <c:showVal val="0"/>
              <c:showCatName val="0"/>
              <c:showSerName val="1"/>
              <c:showPercent val="0"/>
              <c:showBubbleSize val="0"/>
            </c:dLbl>
            <c:dLbl>
              <c:idx val="6"/>
              <c:layout/>
              <c:tx>
                <c:strRef>
                  <c:f>Sheet1!$B$9</c:f>
                  <c:strCache>
                    <c:ptCount val="1"/>
                    <c:pt idx="0">
                      <c:v>R1-1</c:v>
                    </c:pt>
                  </c:strCache>
                </c:strRef>
              </c:tx>
              <c:showLegendKey val="0"/>
              <c:showVal val="0"/>
              <c:showCatName val="0"/>
              <c:showSerName val="1"/>
              <c:showPercent val="0"/>
              <c:showBubbleSize val="0"/>
            </c:dLbl>
            <c:dLbl>
              <c:idx val="7"/>
              <c:layout/>
              <c:tx>
                <c:strRef>
                  <c:f>Sheet1!$B$10</c:f>
                  <c:strCache>
                    <c:ptCount val="1"/>
                    <c:pt idx="0">
                      <c:v>KyotoEBMT-1</c:v>
                    </c:pt>
                  </c:strCache>
                </c:strRef>
              </c:tx>
              <c:showLegendKey val="0"/>
              <c:showVal val="0"/>
              <c:showCatName val="0"/>
              <c:showSerName val="1"/>
              <c:showPercent val="0"/>
              <c:showBubbleSize val="0"/>
            </c:dLbl>
            <c:dLbl>
              <c:idx val="8"/>
              <c:layout/>
              <c:tx>
                <c:strRef>
                  <c:f>Sheet1!$B$11</c:f>
                  <c:strCache>
                    <c:ptCount val="1"/>
                    <c:pt idx="0">
                      <c:v>S4</c:v>
                    </c:pt>
                  </c:strCache>
                </c:strRef>
              </c:tx>
              <c:showLegendKey val="0"/>
              <c:showVal val="0"/>
              <c:showCatName val="0"/>
              <c:showSerName val="1"/>
              <c:showPercent val="0"/>
              <c:showBubbleSize val="0"/>
            </c:dLbl>
            <c:dLbl>
              <c:idx val="9"/>
              <c:layout/>
              <c:tx>
                <c:strRef>
                  <c:f>Sheet1!$B$12</c:f>
                  <c:strCache>
                    <c:ptCount val="1"/>
                    <c:pt idx="0">
                      <c:v>R1-2</c:v>
                    </c:pt>
                  </c:strCache>
                </c:strRef>
              </c:tx>
              <c:showLegendKey val="0"/>
              <c:showVal val="0"/>
              <c:showCatName val="0"/>
              <c:showSerName val="1"/>
              <c:showPercent val="0"/>
              <c:showBubbleSize val="0"/>
            </c:dLbl>
            <c:dLbl>
              <c:idx val="10"/>
              <c:layout/>
              <c:tx>
                <c:strRef>
                  <c:f>Sheet1!$B$13</c:f>
                  <c:strCache>
                    <c:ptCount val="1"/>
                    <c:pt idx="0">
                      <c:v>KyotoEBMT-2</c:v>
                    </c:pt>
                  </c:strCache>
                </c:strRef>
              </c:tx>
              <c:showLegendKey val="0"/>
              <c:showVal val="0"/>
              <c:showCatName val="0"/>
              <c:showSerName val="1"/>
              <c:showPercent val="0"/>
              <c:showBubbleSize val="0"/>
            </c:dLbl>
            <c:dLbl>
              <c:idx val="11"/>
              <c:layout/>
              <c:tx>
                <c:strRef>
                  <c:f>Sheet1!$B$14</c:f>
                  <c:strCache>
                    <c:ptCount val="1"/>
                    <c:pt idx="0">
                      <c:v>O</c:v>
                    </c:pt>
                  </c:strCache>
                </c:strRef>
              </c:tx>
              <c:showLegendKey val="0"/>
              <c:showVal val="0"/>
              <c:showCatName val="0"/>
              <c:showSerName val="1"/>
              <c:showPercent val="0"/>
              <c:showBubbleSize val="0"/>
            </c:dLbl>
            <c:dLbl>
              <c:idx val="12"/>
              <c:layout/>
              <c:tx>
                <c:strRef>
                  <c:f>Sheet1!$B$15</c:f>
                  <c:strCache>
                    <c:ptCount val="1"/>
                    <c:pt idx="0">
                      <c:v>R2</c:v>
                    </c:pt>
                  </c:strCache>
                </c:strRef>
              </c:tx>
              <c:showLegendKey val="0"/>
              <c:showVal val="0"/>
              <c:showCatName val="0"/>
              <c:showSerName val="1"/>
              <c:showPercent val="0"/>
              <c:showBubbleSize val="0"/>
            </c:dLbl>
            <c:dLbl>
              <c:idx val="13"/>
              <c:tx>
                <c:strRef>
                  <c:f>Sheet1!$B$16</c:f>
                  <c:strCache>
                    <c:ptCount val="1"/>
                  </c:strCache>
                </c:strRef>
              </c:tx>
              <c:showLegendKey val="0"/>
              <c:showVal val="0"/>
              <c:showCatName val="0"/>
              <c:showSerName val="1"/>
              <c:showPercent val="0"/>
              <c:showBubbleSize val="0"/>
            </c:dLbl>
            <c:dLbl>
              <c:idx val="14"/>
              <c:tx>
                <c:strRef>
                  <c:f>Sheet1!$B$17</c:f>
                  <c:strCache>
                    <c:ptCount val="1"/>
                  </c:strCache>
                </c:strRef>
              </c:tx>
              <c:showLegendKey val="0"/>
              <c:showVal val="0"/>
              <c:showCatName val="0"/>
              <c:showSerName val="1"/>
              <c:showPercent val="0"/>
              <c:showBubbleSize val="0"/>
            </c:dLbl>
            <c:dLbl>
              <c:idx val="15"/>
              <c:tx>
                <c:strRef>
                  <c:f>Sheet1!$B$18</c:f>
                  <c:strCache>
                    <c:ptCount val="1"/>
                  </c:strCache>
                </c:strRef>
              </c:tx>
              <c:showLegendKey val="0"/>
              <c:showVal val="0"/>
              <c:showCatName val="0"/>
              <c:showSerName val="1"/>
              <c:showPercent val="0"/>
              <c:showBubbleSize val="0"/>
            </c:dLbl>
            <c:txPr>
              <a:bodyPr/>
              <a:lstStyle/>
              <a:p>
                <a:pPr>
                  <a:defRPr sz="1600"/>
                </a:pPr>
                <a:endParaRPr lang="ja-JP"/>
              </a:p>
            </c:txPr>
            <c:showLegendKey val="0"/>
            <c:showVal val="0"/>
            <c:showCatName val="0"/>
            <c:showSerName val="1"/>
            <c:showPercent val="0"/>
            <c:showBubbleSize val="0"/>
            <c:showLeaderLines val="0"/>
          </c:dLbls>
          <c:trendline>
            <c:trendlineType val="linear"/>
            <c:dispRSqr val="1"/>
            <c:dispEq val="0"/>
            <c:trendlineLbl>
              <c:layout>
                <c:manualLayout>
                  <c:x val="-0.294125891434494"/>
                  <c:y val="0.374430774278215"/>
                </c:manualLayout>
              </c:layout>
              <c:numFmt formatCode="General" sourceLinked="0"/>
              <c:txPr>
                <a:bodyPr/>
                <a:lstStyle/>
                <a:p>
                  <a:pPr>
                    <a:defRPr sz="1600"/>
                  </a:pPr>
                  <a:endParaRPr lang="ja-JP"/>
                </a:p>
              </c:txPr>
            </c:trendlineLbl>
          </c:trendline>
          <c:xVal>
            <c:numRef>
              <c:f>Sheet1!$C$3:$C$15</c:f>
              <c:numCache>
                <c:formatCode>General</c:formatCode>
                <c:ptCount val="13"/>
                <c:pt idx="0">
                  <c:v>30.53</c:v>
                </c:pt>
                <c:pt idx="1">
                  <c:v>28.65</c:v>
                </c:pt>
                <c:pt idx="2">
                  <c:v>23.09</c:v>
                </c:pt>
                <c:pt idx="3">
                  <c:v>27.98</c:v>
                </c:pt>
                <c:pt idx="4">
                  <c:v>27.71</c:v>
                </c:pt>
                <c:pt idx="5">
                  <c:v>29.83</c:v>
                </c:pt>
                <c:pt idx="6">
                  <c:v>27.42</c:v>
                </c:pt>
                <c:pt idx="7">
                  <c:v>27.21</c:v>
                </c:pt>
                <c:pt idx="8">
                  <c:v>24.12</c:v>
                </c:pt>
                <c:pt idx="9">
                  <c:v>19.28</c:v>
                </c:pt>
                <c:pt idx="10">
                  <c:v>27.67</c:v>
                </c:pt>
                <c:pt idx="11">
                  <c:v>9.37</c:v>
                </c:pt>
                <c:pt idx="12">
                  <c:v>17.86</c:v>
                </c:pt>
              </c:numCache>
            </c:numRef>
          </c:xVal>
          <c:yVal>
            <c:numRef>
              <c:f>Sheet1!$E$3:$E$15</c:f>
              <c:numCache>
                <c:formatCode>General</c:formatCode>
                <c:ptCount val="13"/>
                <c:pt idx="0">
                  <c:v>17.75</c:v>
                </c:pt>
                <c:pt idx="1">
                  <c:v>14.0</c:v>
                </c:pt>
                <c:pt idx="2">
                  <c:v>10.0</c:v>
                </c:pt>
                <c:pt idx="3">
                  <c:v>6.5</c:v>
                </c:pt>
                <c:pt idx="4">
                  <c:v>3.75</c:v>
                </c:pt>
                <c:pt idx="5">
                  <c:v>1.25</c:v>
                </c:pt>
                <c:pt idx="6">
                  <c:v>0.75</c:v>
                </c:pt>
                <c:pt idx="7">
                  <c:v>-0.75</c:v>
                </c:pt>
                <c:pt idx="8">
                  <c:v>-3.75</c:v>
                </c:pt>
                <c:pt idx="9">
                  <c:v>-5.25</c:v>
                </c:pt>
                <c:pt idx="10">
                  <c:v>-8.75</c:v>
                </c:pt>
                <c:pt idx="11">
                  <c:v>-14.5</c:v>
                </c:pt>
                <c:pt idx="12">
                  <c:v>-20.0</c:v>
                </c:pt>
              </c:numCache>
            </c:numRef>
          </c:yVal>
          <c:smooth val="0"/>
        </c:ser>
        <c:dLbls>
          <c:showLegendKey val="0"/>
          <c:showVal val="0"/>
          <c:showCatName val="0"/>
          <c:showSerName val="1"/>
          <c:showPercent val="0"/>
          <c:showBubbleSize val="0"/>
        </c:dLbls>
        <c:axId val="-2078411304"/>
        <c:axId val="-2078408536"/>
      </c:scatterChart>
      <c:valAx>
        <c:axId val="-2078411304"/>
        <c:scaling>
          <c:orientation val="minMax"/>
          <c:max val="35.0"/>
          <c:min val="5.0"/>
        </c:scaling>
        <c:delete val="0"/>
        <c:axPos val="b"/>
        <c:title>
          <c:tx>
            <c:rich>
              <a:bodyPr/>
              <a:lstStyle/>
              <a:p>
                <a:pPr>
                  <a:defRPr sz="1600"/>
                </a:pPr>
                <a:r>
                  <a:rPr lang="en-US" altLang="ja-JP" sz="1600"/>
                  <a:t>BLEU</a:t>
                </a:r>
                <a:endParaRPr lang="ja-JP" altLang="en-US" sz="1600"/>
              </a:p>
            </c:rich>
          </c:tx>
          <c:layout/>
          <c:overlay val="0"/>
        </c:title>
        <c:numFmt formatCode="General" sourceLinked="1"/>
        <c:majorTickMark val="out"/>
        <c:minorTickMark val="none"/>
        <c:tickLblPos val="nextTo"/>
        <c:txPr>
          <a:bodyPr/>
          <a:lstStyle/>
          <a:p>
            <a:pPr>
              <a:defRPr sz="1600"/>
            </a:pPr>
            <a:endParaRPr lang="ja-JP"/>
          </a:p>
        </c:txPr>
        <c:crossAx val="-2078408536"/>
        <c:crosses val="autoZero"/>
        <c:crossBetween val="midCat"/>
      </c:valAx>
      <c:valAx>
        <c:axId val="-2078408536"/>
        <c:scaling>
          <c:orientation val="minMax"/>
        </c:scaling>
        <c:delete val="0"/>
        <c:axPos val="l"/>
        <c:title>
          <c:tx>
            <c:rich>
              <a:bodyPr rot="-5400000" vert="horz"/>
              <a:lstStyle/>
              <a:p>
                <a:pPr>
                  <a:defRPr sz="1600"/>
                </a:pPr>
                <a:r>
                  <a:rPr lang="en-US" altLang="ja-JP" sz="1600"/>
                  <a:t>HUMAN</a:t>
                </a:r>
                <a:endParaRPr lang="ja-JP" altLang="en-US" sz="1600"/>
              </a:p>
            </c:rich>
          </c:tx>
          <c:layout/>
          <c:overlay val="0"/>
        </c:title>
        <c:numFmt formatCode="General" sourceLinked="1"/>
        <c:majorTickMark val="out"/>
        <c:minorTickMark val="none"/>
        <c:tickLblPos val="nextTo"/>
        <c:txPr>
          <a:bodyPr/>
          <a:lstStyle/>
          <a:p>
            <a:pPr>
              <a:defRPr sz="1600"/>
            </a:pPr>
            <a:endParaRPr lang="ja-JP"/>
          </a:p>
        </c:txPr>
        <c:crossAx val="-2078411304"/>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en-US" altLang="ja-JP" sz="2800"/>
              <a:t>CJ (HUMAN/BLEU)</a:t>
            </a:r>
            <a:endParaRPr lang="ja-JP" altLang="en-US" sz="2800"/>
          </a:p>
        </c:rich>
      </c:tx>
      <c:layout/>
      <c:overlay val="1"/>
    </c:title>
    <c:autoTitleDeleted val="0"/>
    <c:plotArea>
      <c:layout/>
      <c:scatterChart>
        <c:scatterStyle val="lineMarker"/>
        <c:varyColors val="0"/>
        <c:ser>
          <c:idx val="0"/>
          <c:order val="0"/>
          <c:spPr>
            <a:ln w="47625">
              <a:noFill/>
            </a:ln>
          </c:spPr>
          <c:dLbls>
            <c:dLbl>
              <c:idx val="0"/>
              <c:layout/>
              <c:tx>
                <c:strRef>
                  <c:f>Sheet1!$B$3</c:f>
                  <c:strCache>
                    <c:ptCount val="1"/>
                    <c:pt idx="0">
                      <c:v>S1-1</c:v>
                    </c:pt>
                  </c:strCache>
                </c:strRef>
              </c:tx>
              <c:showLegendKey val="0"/>
              <c:showVal val="0"/>
              <c:showCatName val="0"/>
              <c:showSerName val="1"/>
              <c:showPercent val="0"/>
              <c:showBubbleSize val="0"/>
            </c:dLbl>
            <c:dLbl>
              <c:idx val="1"/>
              <c:layout/>
              <c:tx>
                <c:strRef>
                  <c:f>Sheet1!$B$4</c:f>
                  <c:strCache>
                    <c:ptCount val="1"/>
                    <c:pt idx="0">
                      <c:v>S1-2</c:v>
                    </c:pt>
                  </c:strCache>
                </c:strRef>
              </c:tx>
              <c:showLegendKey val="0"/>
              <c:showVal val="0"/>
              <c:showCatName val="0"/>
              <c:showSerName val="1"/>
              <c:showPercent val="0"/>
              <c:showBubbleSize val="0"/>
            </c:dLbl>
            <c:dLbl>
              <c:idx val="2"/>
              <c:layout/>
              <c:tx>
                <c:strRef>
                  <c:f>Sheet1!$B$5</c:f>
                  <c:strCache>
                    <c:ptCount val="1"/>
                    <c:pt idx="0">
                      <c:v>S2</c:v>
                    </c:pt>
                  </c:strCache>
                </c:strRef>
              </c:tx>
              <c:showLegendKey val="0"/>
              <c:showVal val="0"/>
              <c:showCatName val="0"/>
              <c:showSerName val="1"/>
              <c:showPercent val="0"/>
              <c:showBubbleSize val="0"/>
            </c:dLbl>
            <c:dLbl>
              <c:idx val="3"/>
              <c:layout/>
              <c:tx>
                <c:strRef>
                  <c:f>Sheet1!$B$6</c:f>
                  <c:strCache>
                    <c:ptCount val="1"/>
                    <c:pt idx="0">
                      <c:v>SB-1</c:v>
                    </c:pt>
                  </c:strCache>
                </c:strRef>
              </c:tx>
              <c:showLegendKey val="0"/>
              <c:showVal val="0"/>
              <c:showCatName val="0"/>
              <c:showSerName val="1"/>
              <c:showPercent val="0"/>
              <c:showBubbleSize val="0"/>
            </c:dLbl>
            <c:dLbl>
              <c:idx val="4"/>
              <c:layout/>
              <c:tx>
                <c:strRef>
                  <c:f>Sheet1!$B$7</c:f>
                  <c:strCache>
                    <c:ptCount val="1"/>
                    <c:pt idx="0">
                      <c:v>R+S</c:v>
                    </c:pt>
                  </c:strCache>
                </c:strRef>
              </c:tx>
              <c:showLegendKey val="0"/>
              <c:showVal val="0"/>
              <c:showCatName val="0"/>
              <c:showSerName val="1"/>
              <c:showPercent val="0"/>
              <c:showBubbleSize val="0"/>
            </c:dLbl>
            <c:dLbl>
              <c:idx val="5"/>
              <c:layout/>
              <c:tx>
                <c:strRef>
                  <c:f>Sheet1!$B$8</c:f>
                  <c:strCache>
                    <c:ptCount val="1"/>
                    <c:pt idx="0">
                      <c:v>KyotoEBMT-1</c:v>
                    </c:pt>
                  </c:strCache>
                </c:strRef>
              </c:tx>
              <c:showLegendKey val="0"/>
              <c:showVal val="0"/>
              <c:showCatName val="0"/>
              <c:showSerName val="1"/>
              <c:showPercent val="0"/>
              <c:showBubbleSize val="0"/>
            </c:dLbl>
            <c:dLbl>
              <c:idx val="6"/>
              <c:layout/>
              <c:tx>
                <c:strRef>
                  <c:f>Sheet1!$B$9</c:f>
                  <c:strCache>
                    <c:ptCount val="1"/>
                    <c:pt idx="0">
                      <c:v>KyotoEBMT-2</c:v>
                    </c:pt>
                  </c:strCache>
                </c:strRef>
              </c:tx>
              <c:showLegendKey val="0"/>
              <c:showVal val="0"/>
              <c:showCatName val="0"/>
              <c:showSerName val="1"/>
              <c:showPercent val="0"/>
              <c:showBubbleSize val="0"/>
            </c:dLbl>
            <c:dLbl>
              <c:idx val="7"/>
              <c:layout/>
              <c:tx>
                <c:strRef>
                  <c:f>Sheet1!$B$10</c:f>
                  <c:strCache>
                    <c:ptCount val="1"/>
                    <c:pt idx="0">
                      <c:v>SB-2</c:v>
                    </c:pt>
                  </c:strCache>
                </c:strRef>
              </c:tx>
              <c:showLegendKey val="0"/>
              <c:showVal val="0"/>
              <c:showCatName val="0"/>
              <c:showSerName val="1"/>
              <c:showPercent val="0"/>
              <c:showBubbleSize val="0"/>
            </c:dLbl>
            <c:dLbl>
              <c:idx val="8"/>
              <c:layout/>
              <c:tx>
                <c:strRef>
                  <c:f>Sheet1!$B$11</c:f>
                  <c:strCache>
                    <c:ptCount val="1"/>
                    <c:pt idx="0">
                      <c:v>S3</c:v>
                    </c:pt>
                  </c:strCache>
                </c:strRef>
              </c:tx>
              <c:showLegendKey val="0"/>
              <c:showVal val="0"/>
              <c:showCatName val="0"/>
              <c:showSerName val="1"/>
              <c:showPercent val="0"/>
              <c:showBubbleSize val="0"/>
            </c:dLbl>
            <c:dLbl>
              <c:idx val="9"/>
              <c:layout/>
              <c:tx>
                <c:strRef>
                  <c:f>Sheet1!$B$12</c:f>
                  <c:strCache>
                    <c:ptCount val="1"/>
                    <c:pt idx="0">
                      <c:v>O</c:v>
                    </c:pt>
                  </c:strCache>
                </c:strRef>
              </c:tx>
              <c:showLegendKey val="0"/>
              <c:showVal val="0"/>
              <c:showCatName val="0"/>
              <c:showSerName val="1"/>
              <c:showPercent val="0"/>
              <c:showBubbleSize val="0"/>
            </c:dLbl>
            <c:dLbl>
              <c:idx val="10"/>
              <c:layout/>
              <c:tx>
                <c:strRef>
                  <c:f>Sheet1!$B$13</c:f>
                  <c:strCache>
                    <c:ptCount val="1"/>
                    <c:pt idx="0">
                      <c:v>R</c:v>
                    </c:pt>
                  </c:strCache>
                </c:strRef>
              </c:tx>
              <c:showLegendKey val="0"/>
              <c:showVal val="0"/>
              <c:showCatName val="0"/>
              <c:showSerName val="1"/>
              <c:showPercent val="0"/>
              <c:showBubbleSize val="0"/>
            </c:dLbl>
            <c:dLbl>
              <c:idx val="11"/>
              <c:tx>
                <c:strRef>
                  <c:f>Sheet1!$B$14</c:f>
                  <c:strCache>
                    <c:ptCount val="1"/>
                  </c:strCache>
                </c:strRef>
              </c:tx>
              <c:showLegendKey val="0"/>
              <c:showVal val="0"/>
              <c:showCatName val="0"/>
              <c:showSerName val="1"/>
              <c:showPercent val="0"/>
              <c:showBubbleSize val="0"/>
            </c:dLbl>
            <c:dLbl>
              <c:idx val="12"/>
              <c:tx>
                <c:strRef>
                  <c:f>Sheet1!$B$15</c:f>
                  <c:strCache>
                    <c:ptCount val="1"/>
                  </c:strCache>
                </c:strRef>
              </c:tx>
              <c:showLegendKey val="0"/>
              <c:showVal val="0"/>
              <c:showCatName val="0"/>
              <c:showSerName val="1"/>
              <c:showPercent val="0"/>
              <c:showBubbleSize val="0"/>
            </c:dLbl>
            <c:dLbl>
              <c:idx val="13"/>
              <c:tx>
                <c:strRef>
                  <c:f>Sheet1!$B$16</c:f>
                  <c:strCache>
                    <c:ptCount val="1"/>
                  </c:strCache>
                </c:strRef>
              </c:tx>
              <c:showLegendKey val="0"/>
              <c:showVal val="0"/>
              <c:showCatName val="0"/>
              <c:showSerName val="1"/>
              <c:showPercent val="0"/>
              <c:showBubbleSize val="0"/>
            </c:dLbl>
            <c:dLbl>
              <c:idx val="14"/>
              <c:tx>
                <c:strRef>
                  <c:f>Sheet1!$B$17</c:f>
                  <c:strCache>
                    <c:ptCount val="1"/>
                  </c:strCache>
                </c:strRef>
              </c:tx>
              <c:showLegendKey val="0"/>
              <c:showVal val="0"/>
              <c:showCatName val="0"/>
              <c:showSerName val="1"/>
              <c:showPercent val="0"/>
              <c:showBubbleSize val="0"/>
            </c:dLbl>
            <c:dLbl>
              <c:idx val="15"/>
              <c:tx>
                <c:strRef>
                  <c:f>Sheet1!$B$18</c:f>
                  <c:strCache>
                    <c:ptCount val="1"/>
                  </c:strCache>
                </c:strRef>
              </c:tx>
              <c:showLegendKey val="0"/>
              <c:showVal val="0"/>
              <c:showCatName val="0"/>
              <c:showSerName val="1"/>
              <c:showPercent val="0"/>
              <c:showBubbleSize val="0"/>
            </c:dLbl>
            <c:txPr>
              <a:bodyPr/>
              <a:lstStyle/>
              <a:p>
                <a:pPr>
                  <a:defRPr sz="1600"/>
                </a:pPr>
                <a:endParaRPr lang="ja-JP"/>
              </a:p>
            </c:txPr>
            <c:showLegendKey val="0"/>
            <c:showVal val="0"/>
            <c:showCatName val="0"/>
            <c:showSerName val="1"/>
            <c:showPercent val="0"/>
            <c:showBubbleSize val="0"/>
            <c:showLeaderLines val="0"/>
          </c:dLbls>
          <c:trendline>
            <c:trendlineType val="linear"/>
            <c:dispRSqr val="1"/>
            <c:dispEq val="0"/>
            <c:trendlineLbl>
              <c:layout>
                <c:manualLayout>
                  <c:x val="-0.251315717647786"/>
                  <c:y val="0.209687557994645"/>
                </c:manualLayout>
              </c:layout>
              <c:numFmt formatCode="General" sourceLinked="0"/>
              <c:txPr>
                <a:bodyPr/>
                <a:lstStyle/>
                <a:p>
                  <a:pPr>
                    <a:defRPr sz="1600"/>
                  </a:pPr>
                  <a:endParaRPr lang="ja-JP"/>
                </a:p>
              </c:txPr>
            </c:trendlineLbl>
          </c:trendline>
          <c:xVal>
            <c:numRef>
              <c:f>Sheet1!$C$3:$C$13</c:f>
              <c:numCache>
                <c:formatCode>General</c:formatCode>
                <c:ptCount val="11"/>
                <c:pt idx="0">
                  <c:v>40.11</c:v>
                </c:pt>
                <c:pt idx="1">
                  <c:v>40.21</c:v>
                </c:pt>
                <c:pt idx="2">
                  <c:v>37.42</c:v>
                </c:pt>
                <c:pt idx="3">
                  <c:v>36.52</c:v>
                </c:pt>
                <c:pt idx="4">
                  <c:v>33.53</c:v>
                </c:pt>
                <c:pt idx="5">
                  <c:v>34.75</c:v>
                </c:pt>
                <c:pt idx="6">
                  <c:v>33.57</c:v>
                </c:pt>
                <c:pt idx="7">
                  <c:v>35.43</c:v>
                </c:pt>
                <c:pt idx="8">
                  <c:v>33.66</c:v>
                </c:pt>
                <c:pt idx="9">
                  <c:v>11.63</c:v>
                </c:pt>
                <c:pt idx="10">
                  <c:v>9.37</c:v>
                </c:pt>
              </c:numCache>
            </c:numRef>
          </c:xVal>
          <c:yVal>
            <c:numRef>
              <c:f>Sheet1!$E$3:$E$13</c:f>
              <c:numCache>
                <c:formatCode>General</c:formatCode>
                <c:ptCount val="11"/>
                <c:pt idx="0">
                  <c:v>50.75</c:v>
                </c:pt>
                <c:pt idx="1">
                  <c:v>38.0</c:v>
                </c:pt>
                <c:pt idx="2">
                  <c:v>22.5</c:v>
                </c:pt>
                <c:pt idx="3">
                  <c:v>16.0</c:v>
                </c:pt>
                <c:pt idx="4">
                  <c:v>15.0</c:v>
                </c:pt>
                <c:pt idx="5">
                  <c:v>7.5</c:v>
                </c:pt>
                <c:pt idx="6">
                  <c:v>6.0</c:v>
                </c:pt>
                <c:pt idx="7">
                  <c:v>4.75</c:v>
                </c:pt>
                <c:pt idx="8">
                  <c:v>-1.0</c:v>
                </c:pt>
                <c:pt idx="9">
                  <c:v>-21.75</c:v>
                </c:pt>
                <c:pt idx="10">
                  <c:v>-37.75</c:v>
                </c:pt>
              </c:numCache>
            </c:numRef>
          </c:yVal>
          <c:smooth val="0"/>
        </c:ser>
        <c:dLbls>
          <c:showLegendKey val="0"/>
          <c:showVal val="0"/>
          <c:showCatName val="0"/>
          <c:showSerName val="1"/>
          <c:showPercent val="0"/>
          <c:showBubbleSize val="0"/>
        </c:dLbls>
        <c:axId val="-2094481480"/>
        <c:axId val="-2094461384"/>
      </c:scatterChart>
      <c:valAx>
        <c:axId val="-2094481480"/>
        <c:scaling>
          <c:orientation val="minMax"/>
          <c:min val="5.0"/>
        </c:scaling>
        <c:delete val="0"/>
        <c:axPos val="b"/>
        <c:title>
          <c:tx>
            <c:rich>
              <a:bodyPr/>
              <a:lstStyle/>
              <a:p>
                <a:pPr>
                  <a:defRPr sz="1600"/>
                </a:pPr>
                <a:r>
                  <a:rPr lang="en-US" altLang="ja-JP" sz="1600"/>
                  <a:t>BLEU</a:t>
                </a:r>
                <a:endParaRPr lang="ja-JP" altLang="en-US" sz="1600"/>
              </a:p>
            </c:rich>
          </c:tx>
          <c:layout/>
          <c:overlay val="0"/>
        </c:title>
        <c:numFmt formatCode="General" sourceLinked="1"/>
        <c:majorTickMark val="out"/>
        <c:minorTickMark val="none"/>
        <c:tickLblPos val="nextTo"/>
        <c:txPr>
          <a:bodyPr/>
          <a:lstStyle/>
          <a:p>
            <a:pPr>
              <a:defRPr sz="1600"/>
            </a:pPr>
            <a:endParaRPr lang="ja-JP"/>
          </a:p>
        </c:txPr>
        <c:crossAx val="-2094461384"/>
        <c:crosses val="autoZero"/>
        <c:crossBetween val="midCat"/>
      </c:valAx>
      <c:valAx>
        <c:axId val="-2094461384"/>
        <c:scaling>
          <c:orientation val="minMax"/>
          <c:max val="55.0"/>
          <c:min val="-40.0"/>
        </c:scaling>
        <c:delete val="0"/>
        <c:axPos val="l"/>
        <c:title>
          <c:tx>
            <c:rich>
              <a:bodyPr rot="-5400000" vert="horz"/>
              <a:lstStyle/>
              <a:p>
                <a:pPr>
                  <a:defRPr sz="1600"/>
                </a:pPr>
                <a:r>
                  <a:rPr lang="en-US" altLang="ja-JP" sz="1600"/>
                  <a:t>HUMAN</a:t>
                </a:r>
                <a:endParaRPr lang="ja-JP" altLang="en-US" sz="1600"/>
              </a:p>
            </c:rich>
          </c:tx>
          <c:layout/>
          <c:overlay val="0"/>
        </c:title>
        <c:numFmt formatCode="General" sourceLinked="1"/>
        <c:majorTickMark val="out"/>
        <c:minorTickMark val="none"/>
        <c:tickLblPos val="nextTo"/>
        <c:txPr>
          <a:bodyPr/>
          <a:lstStyle/>
          <a:p>
            <a:pPr>
              <a:defRPr sz="1600"/>
            </a:pPr>
            <a:endParaRPr lang="ja-JP"/>
          </a:p>
        </c:txPr>
        <c:crossAx val="-2094481480"/>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F23AB3-E507-B44B-AD14-284104256C38}" type="datetimeFigureOut">
              <a:rPr kumimoji="1" lang="ja-JP" altLang="en-US" smtClean="0"/>
              <a:t>14/11/27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64280C-9CEA-944D-81EA-590939595489}" type="slidenum">
              <a:rPr kumimoji="1" lang="ja-JP" altLang="en-US" smtClean="0"/>
              <a:t>‹#›</a:t>
            </a:fld>
            <a:endParaRPr kumimoji="1" lang="ja-JP" altLang="en-US"/>
          </a:p>
        </p:txBody>
      </p:sp>
    </p:spTree>
    <p:extLst>
      <p:ext uri="{BB962C8B-B14F-4D97-AF65-F5344CB8AC3E}">
        <p14:creationId xmlns:p14="http://schemas.microsoft.com/office/powerpoint/2010/main" val="3393905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829C48-FA59-E74A-B5BE-69929140B337}" type="datetimeFigureOut">
              <a:rPr kumimoji="1" lang="ja-JP" altLang="en-US" smtClean="0"/>
              <a:t>14/11/27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C60EAE-710D-C14E-8780-0E5651E8B655}" type="slidenum">
              <a:rPr kumimoji="1" lang="ja-JP" altLang="en-US" smtClean="0"/>
              <a:t>‹#›</a:t>
            </a:fld>
            <a:endParaRPr kumimoji="1" lang="ja-JP" altLang="en-US"/>
          </a:p>
        </p:txBody>
      </p:sp>
    </p:spTree>
    <p:extLst>
      <p:ext uri="{BB962C8B-B14F-4D97-AF65-F5344CB8AC3E}">
        <p14:creationId xmlns:p14="http://schemas.microsoft.com/office/powerpoint/2010/main" val="415174782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C60EAE-710D-C14E-8780-0E5651E8B655}" type="slidenum">
              <a:rPr kumimoji="1" lang="ja-JP" altLang="en-US" smtClean="0"/>
              <a:t>1</a:t>
            </a:fld>
            <a:endParaRPr kumimoji="1" lang="ja-JP" altLang="en-US"/>
          </a:p>
        </p:txBody>
      </p:sp>
    </p:spTree>
    <p:extLst>
      <p:ext uri="{BB962C8B-B14F-4D97-AF65-F5344CB8AC3E}">
        <p14:creationId xmlns:p14="http://schemas.microsoft.com/office/powerpoint/2010/main" val="55961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EAF0EEDE-453F-497B-9B16-17407F0241DA}" type="slidenum">
              <a:rPr kumimoji="1" lang="ja-JP" altLang="en-US" smtClean="0"/>
              <a:pPr/>
              <a:t>10</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it-IT" altLang="ja-JP" sz="1200" kern="1200" dirty="0" err="1" smtClean="0">
                <a:solidFill>
                  <a:schemeClr val="tx1"/>
                </a:solidFill>
                <a:latin typeface="+mn-lt"/>
                <a:ea typeface="+mn-ea"/>
                <a:cs typeface="+mn-cs"/>
              </a:rPr>
              <a:t>xì</a:t>
            </a:r>
            <a:r>
              <a:rPr kumimoji="1" lang="it-IT" altLang="ja-JP" sz="1200" kern="1200" dirty="0" smtClean="0">
                <a:solidFill>
                  <a:schemeClr val="tx1"/>
                </a:solidFill>
                <a:latin typeface="+mn-lt"/>
                <a:ea typeface="+mn-ea"/>
                <a:cs typeface="+mn-cs"/>
              </a:rPr>
              <a:t>	</a:t>
            </a:r>
            <a:r>
              <a:rPr kumimoji="1" lang="it-IT" altLang="ja-JP" sz="1200" kern="1200" dirty="0" err="1" smtClean="0">
                <a:solidFill>
                  <a:schemeClr val="tx1"/>
                </a:solidFill>
                <a:latin typeface="+mn-lt"/>
                <a:ea typeface="+mn-ea"/>
                <a:cs typeface="+mn-cs"/>
              </a:rPr>
              <a:t>bāo</a:t>
            </a:r>
            <a:r>
              <a:rPr kumimoji="1" lang="it-IT" altLang="ja-JP" sz="1200" kern="120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err="1" smtClean="0">
                <a:solidFill>
                  <a:schemeClr val="tx1"/>
                </a:solidFill>
                <a:latin typeface="+mn-lt"/>
                <a:ea typeface="+mn-ea"/>
                <a:cs typeface="+mn-cs"/>
              </a:rPr>
              <a:t>shuāi</a:t>
            </a:r>
            <a:r>
              <a:rPr kumimoji="1" lang="ja-JP" altLang="en-US" sz="1200" kern="1200" dirty="0" smtClean="0">
                <a:solidFill>
                  <a:schemeClr val="tx1"/>
                </a:solidFill>
                <a:latin typeface="+mn-lt"/>
                <a:ea typeface="+mn-ea"/>
                <a:cs typeface="+mn-cs"/>
              </a:rPr>
              <a:t>	</a:t>
            </a:r>
            <a:r>
              <a:rPr kumimoji="1" lang="en-US" altLang="ja-JP" sz="1200" kern="1200" dirty="0" err="1" smtClean="0">
                <a:solidFill>
                  <a:schemeClr val="tx1"/>
                </a:solidFill>
                <a:latin typeface="+mn-lt"/>
                <a:ea typeface="+mn-ea"/>
                <a:cs typeface="+mn-cs"/>
              </a:rPr>
              <a:t>lǎo</a:t>
            </a:r>
            <a:r>
              <a:rPr kumimoji="1" lang="en-US" altLang="ja-JP" sz="1200" kern="1200" dirty="0" smtClean="0">
                <a:solidFill>
                  <a:schemeClr val="tx1"/>
                </a:solidFill>
                <a:latin typeface="+mn-lt"/>
                <a:ea typeface="+mn-ea"/>
                <a:cs typeface="+mn-cs"/>
              </a:rPr>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59C60EAE-710D-C14E-8780-0E5651E8B655}" type="slidenum">
              <a:rPr kumimoji="1" lang="ja-JP" altLang="en-US" smtClean="0"/>
              <a:t>14</a:t>
            </a:fld>
            <a:endParaRPr kumimoji="1" lang="ja-JP" altLang="en-US"/>
          </a:p>
        </p:txBody>
      </p:sp>
    </p:spTree>
    <p:extLst>
      <p:ext uri="{BB962C8B-B14F-4D97-AF65-F5344CB8AC3E}">
        <p14:creationId xmlns:p14="http://schemas.microsoft.com/office/powerpoint/2010/main" val="1006906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E509F4D-7C2E-7643-B258-A9F920407F52}" type="datetime1">
              <a:rPr kumimoji="1" lang="ja-JP" altLang="en-US" smtClean="0"/>
              <a:t>14/11/27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7F747AE-5810-EA46-931B-83F06ACBD993}" type="slidenum">
              <a:rPr kumimoji="1" lang="ja-JP" altLang="en-US" smtClean="0"/>
              <a:t>‹#›</a:t>
            </a:fld>
            <a:endParaRPr kumimoji="1" lang="ja-JP" altLang="en-US"/>
          </a:p>
        </p:txBody>
      </p:sp>
    </p:spTree>
    <p:extLst>
      <p:ext uri="{BB962C8B-B14F-4D97-AF65-F5344CB8AC3E}">
        <p14:creationId xmlns:p14="http://schemas.microsoft.com/office/powerpoint/2010/main" val="325254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D0610E8-44DE-9243-9698-9C7C11EF81DB}" type="datetime1">
              <a:rPr kumimoji="1" lang="ja-JP" altLang="en-US" smtClean="0"/>
              <a:t>14/11/27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7F747AE-5810-EA46-931B-83F06ACBD993}" type="slidenum">
              <a:rPr kumimoji="1" lang="ja-JP" altLang="en-US" smtClean="0"/>
              <a:t>‹#›</a:t>
            </a:fld>
            <a:endParaRPr kumimoji="1" lang="ja-JP" altLang="en-US"/>
          </a:p>
        </p:txBody>
      </p:sp>
    </p:spTree>
    <p:extLst>
      <p:ext uri="{BB962C8B-B14F-4D97-AF65-F5344CB8AC3E}">
        <p14:creationId xmlns:p14="http://schemas.microsoft.com/office/powerpoint/2010/main" val="122886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757799B-2739-C247-B7F0-3C5B0AC004CB}" type="datetime1">
              <a:rPr kumimoji="1" lang="ja-JP" altLang="en-US" smtClean="0"/>
              <a:t>14/11/27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7F747AE-5810-EA46-931B-83F06ACBD993}" type="slidenum">
              <a:rPr kumimoji="1" lang="ja-JP" altLang="en-US" smtClean="0"/>
              <a:t>‹#›</a:t>
            </a:fld>
            <a:endParaRPr kumimoji="1" lang="ja-JP" altLang="en-US"/>
          </a:p>
        </p:txBody>
      </p:sp>
    </p:spTree>
    <p:extLst>
      <p:ext uri="{BB962C8B-B14F-4D97-AF65-F5344CB8AC3E}">
        <p14:creationId xmlns:p14="http://schemas.microsoft.com/office/powerpoint/2010/main" val="13731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0669BB-C568-4744-8734-015BA4BD76A0}" type="datetime1">
              <a:rPr kumimoji="1" lang="ja-JP" altLang="en-US" smtClean="0"/>
              <a:t>14/11/27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7F747AE-5810-EA46-931B-83F06ACBD993}" type="slidenum">
              <a:rPr kumimoji="1" lang="ja-JP" altLang="en-US" smtClean="0"/>
              <a:t>‹#›</a:t>
            </a:fld>
            <a:endParaRPr kumimoji="1" lang="ja-JP" altLang="en-US"/>
          </a:p>
        </p:txBody>
      </p:sp>
    </p:spTree>
    <p:extLst>
      <p:ext uri="{BB962C8B-B14F-4D97-AF65-F5344CB8AC3E}">
        <p14:creationId xmlns:p14="http://schemas.microsoft.com/office/powerpoint/2010/main" val="17246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85170B5-9B42-2840-8D6C-1CEC7CB09C51}" type="datetime1">
              <a:rPr kumimoji="1" lang="ja-JP" altLang="en-US" smtClean="0"/>
              <a:t>14/11/27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7F747AE-5810-EA46-931B-83F06ACBD993}" type="slidenum">
              <a:rPr kumimoji="1" lang="ja-JP" altLang="en-US" smtClean="0"/>
              <a:t>‹#›</a:t>
            </a:fld>
            <a:endParaRPr kumimoji="1" lang="ja-JP" altLang="en-US"/>
          </a:p>
        </p:txBody>
      </p:sp>
    </p:spTree>
    <p:extLst>
      <p:ext uri="{BB962C8B-B14F-4D97-AF65-F5344CB8AC3E}">
        <p14:creationId xmlns:p14="http://schemas.microsoft.com/office/powerpoint/2010/main" val="154471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6F14679-6EAF-AC4C-ACD3-8D71C27511C8}" type="datetime1">
              <a:rPr kumimoji="1" lang="ja-JP" altLang="en-US" smtClean="0"/>
              <a:t>14/11/27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7F747AE-5810-EA46-931B-83F06ACBD993}" type="slidenum">
              <a:rPr kumimoji="1" lang="ja-JP" altLang="en-US" smtClean="0"/>
              <a:t>‹#›</a:t>
            </a:fld>
            <a:endParaRPr kumimoji="1" lang="ja-JP" altLang="en-US"/>
          </a:p>
        </p:txBody>
      </p:sp>
    </p:spTree>
    <p:extLst>
      <p:ext uri="{BB962C8B-B14F-4D97-AF65-F5344CB8AC3E}">
        <p14:creationId xmlns:p14="http://schemas.microsoft.com/office/powerpoint/2010/main" val="280326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6638482-FA91-E042-B1BA-B072C0BD7891}" type="datetime1">
              <a:rPr kumimoji="1" lang="ja-JP" altLang="en-US" smtClean="0"/>
              <a:t>14/11/27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7F747AE-5810-EA46-931B-83F06ACBD993}" type="slidenum">
              <a:rPr kumimoji="1" lang="ja-JP" altLang="en-US" smtClean="0"/>
              <a:t>‹#›</a:t>
            </a:fld>
            <a:endParaRPr kumimoji="1" lang="ja-JP" altLang="en-US"/>
          </a:p>
        </p:txBody>
      </p:sp>
    </p:spTree>
    <p:extLst>
      <p:ext uri="{BB962C8B-B14F-4D97-AF65-F5344CB8AC3E}">
        <p14:creationId xmlns:p14="http://schemas.microsoft.com/office/powerpoint/2010/main" val="4247473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4F1D3A8-DA7A-934B-870A-90B84698CEE1}" type="datetime1">
              <a:rPr kumimoji="1" lang="ja-JP" altLang="en-US" smtClean="0"/>
              <a:t>14/11/27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7F747AE-5810-EA46-931B-83F06ACBD993}" type="slidenum">
              <a:rPr kumimoji="1" lang="ja-JP" altLang="en-US" smtClean="0"/>
              <a:t>‹#›</a:t>
            </a:fld>
            <a:endParaRPr kumimoji="1" lang="ja-JP" altLang="en-US"/>
          </a:p>
        </p:txBody>
      </p:sp>
    </p:spTree>
    <p:extLst>
      <p:ext uri="{BB962C8B-B14F-4D97-AF65-F5344CB8AC3E}">
        <p14:creationId xmlns:p14="http://schemas.microsoft.com/office/powerpoint/2010/main" val="233914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9586273-D92D-A54B-97FB-5F4A2BE3B288}" type="datetime1">
              <a:rPr kumimoji="1" lang="ja-JP" altLang="en-US" smtClean="0"/>
              <a:t>14/11/27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7F747AE-5810-EA46-931B-83F06ACBD993}" type="slidenum">
              <a:rPr kumimoji="1" lang="ja-JP" altLang="en-US" smtClean="0"/>
              <a:t>‹#›</a:t>
            </a:fld>
            <a:endParaRPr kumimoji="1" lang="ja-JP" altLang="en-US"/>
          </a:p>
        </p:txBody>
      </p:sp>
    </p:spTree>
    <p:extLst>
      <p:ext uri="{BB962C8B-B14F-4D97-AF65-F5344CB8AC3E}">
        <p14:creationId xmlns:p14="http://schemas.microsoft.com/office/powerpoint/2010/main" val="233090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2A63C87-FD97-9142-9F0D-2B4666C5F341}" type="datetime1">
              <a:rPr kumimoji="1" lang="ja-JP" altLang="en-US" smtClean="0"/>
              <a:t>14/11/27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7F747AE-5810-EA46-931B-83F06ACBD993}" type="slidenum">
              <a:rPr kumimoji="1" lang="ja-JP" altLang="en-US" smtClean="0"/>
              <a:t>‹#›</a:t>
            </a:fld>
            <a:endParaRPr kumimoji="1" lang="ja-JP" altLang="en-US"/>
          </a:p>
        </p:txBody>
      </p:sp>
    </p:spTree>
    <p:extLst>
      <p:ext uri="{BB962C8B-B14F-4D97-AF65-F5344CB8AC3E}">
        <p14:creationId xmlns:p14="http://schemas.microsoft.com/office/powerpoint/2010/main" val="59780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C5F02FF-B72E-B241-897D-44FB43610ACC}" type="datetime1">
              <a:rPr kumimoji="1" lang="ja-JP" altLang="en-US" smtClean="0"/>
              <a:t>14/11/27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7F747AE-5810-EA46-931B-83F06ACBD993}" type="slidenum">
              <a:rPr kumimoji="1" lang="ja-JP" altLang="en-US" smtClean="0"/>
              <a:t>‹#›</a:t>
            </a:fld>
            <a:endParaRPr kumimoji="1" lang="ja-JP" altLang="en-US"/>
          </a:p>
        </p:txBody>
      </p:sp>
    </p:spTree>
    <p:extLst>
      <p:ext uri="{BB962C8B-B14F-4D97-AF65-F5344CB8AC3E}">
        <p14:creationId xmlns:p14="http://schemas.microsoft.com/office/powerpoint/2010/main" val="8228686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43438-1216-D944-9218-D0CB54185399}" type="datetime1">
              <a:rPr kumimoji="1" lang="ja-JP" altLang="en-US" smtClean="0"/>
              <a:t>14/11/27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747AE-5810-EA46-931B-83F06ACBD993}" type="slidenum">
              <a:rPr kumimoji="1" lang="ja-JP" altLang="en-US" smtClean="0"/>
              <a:t>‹#›</a:t>
            </a:fld>
            <a:endParaRPr kumimoji="1" lang="ja-JP" altLang="en-US"/>
          </a:p>
        </p:txBody>
      </p:sp>
    </p:spTree>
    <p:extLst>
      <p:ext uri="{BB962C8B-B14F-4D97-AF65-F5344CB8AC3E}">
        <p14:creationId xmlns:p14="http://schemas.microsoft.com/office/powerpoint/2010/main" val="98283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アジア言語を中心と</a:t>
            </a:r>
            <a:r>
              <a:rPr lang="ja-JP" altLang="en-US" dirty="0" smtClean="0"/>
              <a:t>した</a:t>
            </a:r>
            <a:r>
              <a:rPr lang="en-US" altLang="ja-JP" dirty="0" smtClean="0"/>
              <a:t/>
            </a:r>
            <a:br>
              <a:rPr lang="en-US" altLang="ja-JP" dirty="0" smtClean="0"/>
            </a:br>
            <a:r>
              <a:rPr lang="ja-JP" altLang="en-US" dirty="0" smtClean="0"/>
              <a:t>機械</a:t>
            </a:r>
            <a:r>
              <a:rPr lang="ja-JP" altLang="en-US" dirty="0"/>
              <a:t>翻訳研究</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中澤</a:t>
            </a:r>
            <a:r>
              <a:rPr kumimoji="1" lang="en-US" altLang="ja-JP" dirty="0" smtClean="0"/>
              <a:t> </a:t>
            </a:r>
            <a:r>
              <a:rPr kumimoji="1" lang="ja-JP" altLang="en-US" dirty="0" smtClean="0"/>
              <a:t>敏明</a:t>
            </a:r>
            <a:endParaRPr lang="en-US" altLang="ja-JP" dirty="0"/>
          </a:p>
          <a:p>
            <a:r>
              <a:rPr kumimoji="1" lang="ja-JP" altLang="en-US" dirty="0" smtClean="0"/>
              <a:t>科学技術振興機構（</a:t>
            </a:r>
            <a:r>
              <a:rPr kumimoji="1" lang="en-US" altLang="ja-JP" dirty="0" smtClean="0"/>
              <a:t>JST</a:t>
            </a:r>
            <a:r>
              <a:rPr kumimoji="1" lang="ja-JP" altLang="en-US" dirty="0" smtClean="0"/>
              <a:t>）</a:t>
            </a:r>
            <a:r>
              <a:rPr kumimoji="1" lang="en-US" altLang="ja-JP" dirty="0" smtClean="0"/>
              <a:t>/</a:t>
            </a:r>
            <a:r>
              <a:rPr kumimoji="1" lang="ja-JP" altLang="en-US" dirty="0" smtClean="0"/>
              <a:t>京都大学</a:t>
            </a:r>
            <a:endParaRPr kumimoji="1" lang="en-US" altLang="ja-JP" dirty="0" smtClean="0"/>
          </a:p>
        </p:txBody>
      </p:sp>
      <p:sp>
        <p:nvSpPr>
          <p:cNvPr id="4" name="テキスト ボックス 3"/>
          <p:cNvSpPr txBox="1"/>
          <p:nvPr/>
        </p:nvSpPr>
        <p:spPr>
          <a:xfrm>
            <a:off x="4401484" y="6427271"/>
            <a:ext cx="4662229" cy="369332"/>
          </a:xfrm>
          <a:prstGeom prst="rect">
            <a:avLst/>
          </a:prstGeom>
          <a:noFill/>
        </p:spPr>
        <p:txBody>
          <a:bodyPr wrap="none" rtlCol="0">
            <a:spAutoFit/>
          </a:bodyPr>
          <a:lstStyle/>
          <a:p>
            <a:r>
              <a:rPr lang="en-US" altLang="ja-JP" dirty="0"/>
              <a:t>2014</a:t>
            </a:r>
            <a:r>
              <a:rPr lang="ja-JP" altLang="en-US" dirty="0"/>
              <a:t>年</a:t>
            </a:r>
            <a:r>
              <a:rPr lang="en-US" altLang="ja-JP" dirty="0"/>
              <a:t>11</a:t>
            </a:r>
            <a:r>
              <a:rPr lang="ja-JP" altLang="en-US" dirty="0"/>
              <a:t>月</a:t>
            </a:r>
            <a:r>
              <a:rPr lang="en-US" altLang="ja-JP" dirty="0"/>
              <a:t>28</a:t>
            </a:r>
            <a:r>
              <a:rPr lang="ja-JP" altLang="en-US" dirty="0" smtClean="0"/>
              <a:t>日</a:t>
            </a:r>
            <a:r>
              <a:rPr lang="en-US" altLang="ja-JP" dirty="0" smtClean="0"/>
              <a:t> </a:t>
            </a:r>
            <a:r>
              <a:rPr lang="ja-JP" altLang="en-US" dirty="0" smtClean="0"/>
              <a:t>第</a:t>
            </a:r>
            <a:r>
              <a:rPr lang="en-US" altLang="ja-JP" dirty="0" smtClean="0"/>
              <a:t>3</a:t>
            </a:r>
            <a:r>
              <a:rPr lang="ja-JP" altLang="en-US" dirty="0" smtClean="0"/>
              <a:t>回特許情報シンポジウム</a:t>
            </a:r>
            <a:endParaRPr kumimoji="1" lang="ja-JP" altLang="en-US" dirty="0"/>
          </a:p>
        </p:txBody>
      </p:sp>
    </p:spTree>
    <p:extLst>
      <p:ext uri="{BB962C8B-B14F-4D97-AF65-F5344CB8AC3E}">
        <p14:creationId xmlns:p14="http://schemas.microsoft.com/office/powerpoint/2010/main" val="10305704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円/楕円 10"/>
          <p:cNvSpPr/>
          <p:nvPr/>
        </p:nvSpPr>
        <p:spPr>
          <a:xfrm>
            <a:off x="4622204" y="928669"/>
            <a:ext cx="4366314" cy="347630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9" name="円/楕円 8"/>
          <p:cNvSpPr/>
          <p:nvPr/>
        </p:nvSpPr>
        <p:spPr>
          <a:xfrm>
            <a:off x="137479" y="928669"/>
            <a:ext cx="4373716" cy="347630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7" name="円/楕円 6"/>
          <p:cNvSpPr/>
          <p:nvPr/>
        </p:nvSpPr>
        <p:spPr>
          <a:xfrm>
            <a:off x="1721871" y="3662248"/>
            <a:ext cx="5669963" cy="333865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457200" y="-24"/>
            <a:ext cx="8229600" cy="928694"/>
          </a:xfrm>
        </p:spPr>
        <p:txBody>
          <a:bodyPr>
            <a:normAutofit/>
          </a:bodyPr>
          <a:lstStyle/>
          <a:p>
            <a:r>
              <a:rPr kumimoji="1" lang="ja-JP" altLang="en-US" dirty="0" smtClean="0"/>
              <a:t>プロジェクトの目標</a:t>
            </a:r>
            <a:endParaRPr kumimoji="1" lang="ja-JP" altLang="en-US" dirty="0"/>
          </a:p>
        </p:txBody>
      </p:sp>
      <p:sp>
        <p:nvSpPr>
          <p:cNvPr id="3" name="テキスト ボックス 2"/>
          <p:cNvSpPr txBox="1"/>
          <p:nvPr/>
        </p:nvSpPr>
        <p:spPr>
          <a:xfrm>
            <a:off x="1161350" y="899403"/>
            <a:ext cx="2339102" cy="461665"/>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kumimoji="1" lang="ja-JP" altLang="en-US" sz="2400" dirty="0" smtClean="0"/>
              <a:t>言語資源の構築</a:t>
            </a:r>
            <a:endParaRPr kumimoji="1" lang="en-US" altLang="ja-JP" sz="2400" dirty="0" smtClean="0"/>
          </a:p>
        </p:txBody>
      </p:sp>
      <p:sp>
        <p:nvSpPr>
          <p:cNvPr id="5" name="テキスト ボックス 4"/>
          <p:cNvSpPr txBox="1"/>
          <p:nvPr/>
        </p:nvSpPr>
        <p:spPr>
          <a:xfrm>
            <a:off x="2864928" y="3571876"/>
            <a:ext cx="3422331" cy="46166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kumimoji="1" lang="ja-JP" altLang="en-US" sz="2400" dirty="0" smtClean="0"/>
              <a:t>機械翻訳エンジンの開発</a:t>
            </a:r>
            <a:endParaRPr kumimoji="1" lang="en-US" altLang="ja-JP" sz="2400" dirty="0" smtClean="0"/>
          </a:p>
        </p:txBody>
      </p:sp>
      <p:sp>
        <p:nvSpPr>
          <p:cNvPr id="8" name="テキスト ボックス 7"/>
          <p:cNvSpPr txBox="1"/>
          <p:nvPr/>
        </p:nvSpPr>
        <p:spPr>
          <a:xfrm>
            <a:off x="5128521" y="899403"/>
            <a:ext cx="3262432"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kumimoji="1" lang="ja-JP" altLang="en-US" sz="2400" dirty="0" smtClean="0"/>
              <a:t>言語解析器の精度向上</a:t>
            </a:r>
            <a:endParaRPr kumimoji="1" lang="en-US" altLang="ja-JP" sz="2400" dirty="0" smtClean="0"/>
          </a:p>
        </p:txBody>
      </p:sp>
      <p:sp>
        <p:nvSpPr>
          <p:cNvPr id="10" name="メモ 9"/>
          <p:cNvSpPr/>
          <p:nvPr/>
        </p:nvSpPr>
        <p:spPr>
          <a:xfrm>
            <a:off x="732142" y="1521075"/>
            <a:ext cx="1489742" cy="1364103"/>
          </a:xfrm>
          <a:prstGeom prst="foldedCorner">
            <a:avLst/>
          </a:prstGeom>
        </p:spPr>
        <p:style>
          <a:lnRef idx="2">
            <a:schemeClr val="accent3"/>
          </a:lnRef>
          <a:fillRef idx="1">
            <a:schemeClr val="lt1"/>
          </a:fillRef>
          <a:effectRef idx="0">
            <a:schemeClr val="accent3"/>
          </a:effectRef>
          <a:fontRef idx="minor">
            <a:schemeClr val="dk1"/>
          </a:fontRef>
        </p:style>
        <p:txBody>
          <a:bodyPr tIns="280800" rtlCol="0" anchor="ctr"/>
          <a:lstStyle/>
          <a:p>
            <a:pPr algn="ctr"/>
            <a:r>
              <a:rPr kumimoji="1" lang="en-US" altLang="ja-JP" sz="1200" dirty="0" smtClean="0"/>
              <a:t>Japanese      Chinese</a:t>
            </a:r>
          </a:p>
          <a:p>
            <a:pPr algn="ctr"/>
            <a:r>
              <a:rPr kumimoji="1" lang="ja-JP" altLang="en-US" sz="1200" dirty="0" smtClean="0"/>
              <a:t>機械翻訳</a:t>
            </a:r>
            <a:r>
              <a:rPr kumimoji="1" lang="en-US" altLang="ja-JP" sz="1200" dirty="0" smtClean="0"/>
              <a:t>  </a:t>
            </a:r>
            <a:r>
              <a:rPr lang="ja-JP" altLang="en-US" sz="1200" dirty="0" smtClean="0"/>
              <a:t>机器翻译</a:t>
            </a:r>
            <a:endParaRPr lang="en-US" altLang="ja-JP" sz="1200" dirty="0" smtClean="0"/>
          </a:p>
          <a:p>
            <a:pPr algn="ctr"/>
            <a:r>
              <a:rPr lang="ja-JP" altLang="en-US" sz="1200" dirty="0" smtClean="0"/>
              <a:t>アルゴリズム   算法</a:t>
            </a:r>
            <a:endParaRPr lang="en-US" altLang="ja-JP" sz="1200" dirty="0" smtClean="0"/>
          </a:p>
          <a:p>
            <a:pPr algn="ctr"/>
            <a:r>
              <a:rPr lang="ja-JP" altLang="en-US" sz="1200" dirty="0" smtClean="0">
                <a:latin typeface="+mj-ea"/>
                <a:ea typeface="+mj-ea"/>
              </a:rPr>
              <a:t>蓄積</a:t>
            </a:r>
            <a:r>
              <a:rPr lang="zh-TW" altLang="en-US" sz="1200" dirty="0" smtClean="0">
                <a:latin typeface="+mj-ea"/>
                <a:ea typeface="+mj-ea"/>
              </a:rPr>
              <a:t> </a:t>
            </a:r>
            <a:r>
              <a:rPr lang="en-US" altLang="zh-TW" sz="1200" dirty="0" smtClean="0">
                <a:latin typeface="+mj-ea"/>
                <a:ea typeface="+mj-ea"/>
              </a:rPr>
              <a:t>      </a:t>
            </a:r>
            <a:r>
              <a:rPr lang="zh-TW" altLang="en-US" sz="1200" dirty="0" smtClean="0">
                <a:latin typeface="+mj-ea"/>
                <a:ea typeface="+mj-ea"/>
              </a:rPr>
              <a:t> </a:t>
            </a:r>
            <a:r>
              <a:rPr lang="en-US" altLang="zh-TW" sz="1200" dirty="0" smtClean="0">
                <a:latin typeface="+mj-ea"/>
                <a:ea typeface="+mj-ea"/>
              </a:rPr>
              <a:t> </a:t>
            </a:r>
            <a:r>
              <a:rPr lang="zh-TW" altLang="en-US" sz="1200" dirty="0" smtClean="0">
                <a:latin typeface="+mj-ea"/>
                <a:ea typeface="+mj-ea"/>
              </a:rPr>
              <a:t>  积累</a:t>
            </a:r>
            <a:endParaRPr lang="en-US" altLang="zh-TW" sz="1200" dirty="0" smtClean="0">
              <a:latin typeface="+mj-ea"/>
              <a:ea typeface="+mj-ea"/>
            </a:endParaRPr>
          </a:p>
          <a:p>
            <a:pPr algn="ctr"/>
            <a:r>
              <a:rPr lang="ja-JP" altLang="en-US" sz="1200" dirty="0">
                <a:latin typeface="+mj-ea"/>
                <a:ea typeface="+mj-ea"/>
              </a:rPr>
              <a:t>アセトン </a:t>
            </a:r>
            <a:r>
              <a:rPr lang="en-US" altLang="ja-JP" sz="1200" dirty="0" smtClean="0">
                <a:latin typeface="+mj-ea"/>
                <a:ea typeface="+mj-ea"/>
              </a:rPr>
              <a:t>  </a:t>
            </a:r>
            <a:r>
              <a:rPr lang="ja-JP" altLang="en-US" sz="1200" dirty="0" smtClean="0">
                <a:latin typeface="+mj-ea"/>
                <a:ea typeface="+mj-ea"/>
              </a:rPr>
              <a:t>   丙酮</a:t>
            </a:r>
            <a:endParaRPr lang="en-US" altLang="ja-JP" sz="1200" dirty="0" smtClean="0">
              <a:latin typeface="+mj-ea"/>
              <a:ea typeface="+mj-ea"/>
            </a:endParaRPr>
          </a:p>
          <a:p>
            <a:pPr algn="ctr"/>
            <a:r>
              <a:rPr kumimoji="1" lang="en-US" altLang="ja-JP" sz="1200" dirty="0" smtClean="0">
                <a:latin typeface="+mj-ea"/>
                <a:ea typeface="+mj-ea"/>
              </a:rPr>
              <a:t>…           …</a:t>
            </a:r>
            <a:endParaRPr kumimoji="1" lang="ja-JP" altLang="en-US" sz="1200" dirty="0">
              <a:latin typeface="+mj-ea"/>
              <a:ea typeface="+mj-ea"/>
            </a:endParaRPr>
          </a:p>
        </p:txBody>
      </p:sp>
      <p:sp>
        <p:nvSpPr>
          <p:cNvPr id="12" name="テキスト ボックス 11"/>
          <p:cNvSpPr txBox="1"/>
          <p:nvPr/>
        </p:nvSpPr>
        <p:spPr>
          <a:xfrm>
            <a:off x="610033" y="2885178"/>
            <a:ext cx="1733962" cy="707886"/>
          </a:xfrm>
          <a:prstGeom prst="rect">
            <a:avLst/>
          </a:prstGeom>
          <a:noFill/>
        </p:spPr>
        <p:txBody>
          <a:bodyPr wrap="square" rtlCol="0">
            <a:spAutoFit/>
          </a:bodyPr>
          <a:lstStyle/>
          <a:p>
            <a:pPr algn="ctr"/>
            <a:r>
              <a:rPr lang="ja-JP" altLang="en-US" sz="2000" dirty="0" smtClean="0">
                <a:solidFill>
                  <a:schemeClr val="accent3">
                    <a:lumMod val="50000"/>
                  </a:schemeClr>
                </a:solidFill>
              </a:rPr>
              <a:t>専門用語辞書</a:t>
            </a:r>
            <a:r>
              <a:rPr lang="en-US" altLang="ja-JP" sz="2000" dirty="0" smtClean="0">
                <a:solidFill>
                  <a:schemeClr val="accent3">
                    <a:lumMod val="50000"/>
                  </a:schemeClr>
                </a:solidFill>
              </a:rPr>
              <a:t/>
            </a:r>
            <a:br>
              <a:rPr lang="en-US" altLang="ja-JP" sz="2000" dirty="0" smtClean="0">
                <a:solidFill>
                  <a:schemeClr val="accent3">
                    <a:lumMod val="50000"/>
                  </a:schemeClr>
                </a:solidFill>
              </a:rPr>
            </a:br>
            <a:r>
              <a:rPr lang="en-US" altLang="ja-JP" sz="2000" dirty="0" smtClean="0">
                <a:solidFill>
                  <a:schemeClr val="accent3">
                    <a:lumMod val="50000"/>
                  </a:schemeClr>
                </a:solidFill>
              </a:rPr>
              <a:t>400</a:t>
            </a:r>
            <a:r>
              <a:rPr lang="ja-JP" altLang="en-US" sz="2000" dirty="0" smtClean="0">
                <a:solidFill>
                  <a:schemeClr val="accent3">
                    <a:lumMod val="50000"/>
                  </a:schemeClr>
                </a:solidFill>
              </a:rPr>
              <a:t>万語</a:t>
            </a:r>
            <a:endParaRPr kumimoji="1" lang="ja-JP" altLang="en-US" sz="2000" dirty="0">
              <a:solidFill>
                <a:schemeClr val="accent3">
                  <a:lumMod val="50000"/>
                </a:schemeClr>
              </a:solidFill>
            </a:endParaRPr>
          </a:p>
        </p:txBody>
      </p:sp>
      <p:sp>
        <p:nvSpPr>
          <p:cNvPr id="13" name="円柱 12"/>
          <p:cNvSpPr/>
          <p:nvPr/>
        </p:nvSpPr>
        <p:spPr>
          <a:xfrm>
            <a:off x="2330901" y="1521075"/>
            <a:ext cx="1701398" cy="1344652"/>
          </a:xfrm>
          <a:prstGeom prst="can">
            <a:avLst>
              <a:gd name="adj" fmla="val 153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900" dirty="0" err="1"/>
              <a:t>ja</a:t>
            </a:r>
            <a:r>
              <a:rPr lang="en-US" altLang="ja-JP" sz="900" dirty="0"/>
              <a:t>: </a:t>
            </a:r>
            <a:r>
              <a:rPr lang="ja-JP" altLang="en-US" sz="900" dirty="0" smtClean="0"/>
              <a:t>原言語</a:t>
            </a:r>
            <a:r>
              <a:rPr lang="ja-JP" altLang="en-US" sz="900" dirty="0"/>
              <a:t>の意味を正しく目的言語に再現するためには，原言語表現の意味に適した訳語の選択が必要である。</a:t>
            </a:r>
          </a:p>
          <a:p>
            <a:pPr algn="ctr"/>
            <a:r>
              <a:rPr lang="en-US" altLang="ja-JP" sz="900" dirty="0" err="1"/>
              <a:t>zh</a:t>
            </a:r>
            <a:r>
              <a:rPr lang="en-US" altLang="ja-JP" sz="900" dirty="0"/>
              <a:t>: </a:t>
            </a:r>
            <a:r>
              <a:rPr lang="ja-JP" altLang="en-US" sz="900" dirty="0" smtClean="0"/>
              <a:t>为了能够正确</a:t>
            </a:r>
            <a:r>
              <a:rPr lang="ja-JP" altLang="en-US" sz="900" dirty="0"/>
              <a:t>的再现原来语言的意思，选择适合表现原来语言意思的译语是很重要的。</a:t>
            </a:r>
            <a:endParaRPr kumimoji="1" lang="ja-JP" altLang="en-US" sz="900" dirty="0"/>
          </a:p>
        </p:txBody>
      </p:sp>
      <p:sp>
        <p:nvSpPr>
          <p:cNvPr id="20" name="テキスト ボックス 19"/>
          <p:cNvSpPr txBox="1"/>
          <p:nvPr/>
        </p:nvSpPr>
        <p:spPr>
          <a:xfrm>
            <a:off x="2330901" y="2885177"/>
            <a:ext cx="1733962" cy="707886"/>
          </a:xfrm>
          <a:prstGeom prst="rect">
            <a:avLst/>
          </a:prstGeom>
          <a:noFill/>
        </p:spPr>
        <p:txBody>
          <a:bodyPr wrap="square" rtlCol="0">
            <a:spAutoFit/>
          </a:bodyPr>
          <a:lstStyle/>
          <a:p>
            <a:pPr algn="ctr"/>
            <a:r>
              <a:rPr kumimoji="1" lang="ja-JP" altLang="en-US" sz="2000" dirty="0" smtClean="0">
                <a:solidFill>
                  <a:schemeClr val="accent3">
                    <a:lumMod val="50000"/>
                  </a:schemeClr>
                </a:solidFill>
              </a:rPr>
              <a:t>対訳コーパス</a:t>
            </a:r>
            <a:endParaRPr kumimoji="1" lang="en-US" altLang="ja-JP" sz="2000" dirty="0" smtClean="0">
              <a:solidFill>
                <a:schemeClr val="accent3">
                  <a:lumMod val="50000"/>
                </a:schemeClr>
              </a:solidFill>
            </a:endParaRPr>
          </a:p>
          <a:p>
            <a:pPr algn="ctr"/>
            <a:r>
              <a:rPr lang="en-US" altLang="ja-JP" sz="2000" dirty="0" smtClean="0">
                <a:solidFill>
                  <a:schemeClr val="accent3">
                    <a:lumMod val="50000"/>
                  </a:schemeClr>
                </a:solidFill>
              </a:rPr>
              <a:t>500</a:t>
            </a:r>
            <a:r>
              <a:rPr lang="ja-JP" altLang="en-US" sz="2000" dirty="0" smtClean="0">
                <a:solidFill>
                  <a:schemeClr val="accent3">
                    <a:lumMod val="50000"/>
                  </a:schemeClr>
                </a:solidFill>
              </a:rPr>
              <a:t>万文対</a:t>
            </a:r>
            <a:endParaRPr kumimoji="1" lang="ja-JP" altLang="en-US" sz="2000" dirty="0">
              <a:solidFill>
                <a:schemeClr val="accent3">
                  <a:lumMod val="50000"/>
                </a:schemeClr>
              </a:solidFill>
            </a:endParaRPr>
          </a:p>
        </p:txBody>
      </p:sp>
      <p:sp>
        <p:nvSpPr>
          <p:cNvPr id="21" name="テキスト ボックス 20"/>
          <p:cNvSpPr txBox="1"/>
          <p:nvPr/>
        </p:nvSpPr>
        <p:spPr>
          <a:xfrm>
            <a:off x="5085442" y="1443588"/>
            <a:ext cx="2031325" cy="369332"/>
          </a:xfrm>
          <a:prstGeom prst="rect">
            <a:avLst/>
          </a:prstGeom>
          <a:noFill/>
        </p:spPr>
        <p:txBody>
          <a:bodyPr wrap="none" rtlCol="0">
            <a:spAutoFit/>
          </a:bodyPr>
          <a:lstStyle/>
          <a:p>
            <a:r>
              <a:rPr lang="ja-JP" altLang="en-US" dirty="0" smtClean="0"/>
              <a:t>开发机器翻译技术</a:t>
            </a:r>
            <a:endParaRPr kumimoji="1" lang="ja-JP" altLang="en-US" dirty="0"/>
          </a:p>
        </p:txBody>
      </p:sp>
      <p:sp>
        <p:nvSpPr>
          <p:cNvPr id="22" name="テキスト ボックス 21"/>
          <p:cNvSpPr txBox="1"/>
          <p:nvPr/>
        </p:nvSpPr>
        <p:spPr>
          <a:xfrm>
            <a:off x="5706258" y="1933055"/>
            <a:ext cx="2453316" cy="369332"/>
          </a:xfrm>
          <a:prstGeom prst="rect">
            <a:avLst/>
          </a:prstGeom>
          <a:noFill/>
        </p:spPr>
        <p:txBody>
          <a:bodyPr wrap="none" rtlCol="0">
            <a:spAutoFit/>
          </a:bodyPr>
          <a:lstStyle/>
          <a:p>
            <a:r>
              <a:rPr lang="ja-JP" altLang="en-US" dirty="0" smtClean="0"/>
              <a:t>开发</a:t>
            </a:r>
            <a:r>
              <a:rPr lang="en-US" altLang="ja-JP" dirty="0" smtClean="0"/>
              <a:t>  </a:t>
            </a:r>
            <a:r>
              <a:rPr lang="ja-JP" altLang="en-US" dirty="0" smtClean="0"/>
              <a:t>机器</a:t>
            </a:r>
            <a:r>
              <a:rPr lang="en-US" altLang="ja-JP" dirty="0" smtClean="0"/>
              <a:t>  </a:t>
            </a:r>
            <a:r>
              <a:rPr lang="ja-JP" altLang="en-US" dirty="0" smtClean="0"/>
              <a:t>翻译</a:t>
            </a:r>
            <a:r>
              <a:rPr lang="en-US" altLang="ja-JP" dirty="0" smtClean="0"/>
              <a:t>  </a:t>
            </a:r>
            <a:r>
              <a:rPr lang="ja-JP" altLang="en-US" dirty="0" smtClean="0"/>
              <a:t>技术</a:t>
            </a:r>
            <a:endParaRPr kumimoji="1" lang="ja-JP" altLang="en-US" dirty="0"/>
          </a:p>
        </p:txBody>
      </p:sp>
      <p:sp>
        <p:nvSpPr>
          <p:cNvPr id="23" name="テキスト ボックス 22"/>
          <p:cNvSpPr txBox="1"/>
          <p:nvPr/>
        </p:nvSpPr>
        <p:spPr>
          <a:xfrm>
            <a:off x="7199163" y="2400992"/>
            <a:ext cx="534368" cy="349702"/>
          </a:xfrm>
          <a:prstGeom prst="rect">
            <a:avLst/>
          </a:prstGeom>
          <a:noFill/>
        </p:spPr>
        <p:txBody>
          <a:bodyPr wrap="none" lIns="36000" tIns="36000" rIns="36000" bIns="36000" rtlCol="0">
            <a:spAutoFit/>
          </a:bodyPr>
          <a:lstStyle/>
          <a:p>
            <a:r>
              <a:rPr lang="ja-JP" altLang="en-US" dirty="0" smtClean="0"/>
              <a:t>开发</a:t>
            </a:r>
            <a:endParaRPr kumimoji="1" lang="ja-JP" altLang="en-US" dirty="0"/>
          </a:p>
        </p:txBody>
      </p:sp>
      <p:sp>
        <p:nvSpPr>
          <p:cNvPr id="24" name="テキスト ボックス 23"/>
          <p:cNvSpPr txBox="1"/>
          <p:nvPr/>
        </p:nvSpPr>
        <p:spPr>
          <a:xfrm>
            <a:off x="8132523" y="2750694"/>
            <a:ext cx="534368" cy="349702"/>
          </a:xfrm>
          <a:prstGeom prst="rect">
            <a:avLst/>
          </a:prstGeom>
          <a:noFill/>
        </p:spPr>
        <p:txBody>
          <a:bodyPr wrap="none" lIns="36000" tIns="36000" rIns="36000" bIns="36000" rtlCol="0">
            <a:spAutoFit/>
          </a:bodyPr>
          <a:lstStyle/>
          <a:p>
            <a:r>
              <a:rPr lang="ja-JP" altLang="en-US" dirty="0" smtClean="0"/>
              <a:t>机器</a:t>
            </a:r>
            <a:endParaRPr kumimoji="1" lang="ja-JP" altLang="en-US" dirty="0"/>
          </a:p>
        </p:txBody>
      </p:sp>
      <p:sp>
        <p:nvSpPr>
          <p:cNvPr id="25" name="テキスト ボックス 24"/>
          <p:cNvSpPr txBox="1"/>
          <p:nvPr/>
        </p:nvSpPr>
        <p:spPr>
          <a:xfrm>
            <a:off x="7780149" y="3100396"/>
            <a:ext cx="534368" cy="349702"/>
          </a:xfrm>
          <a:prstGeom prst="rect">
            <a:avLst/>
          </a:prstGeom>
          <a:noFill/>
        </p:spPr>
        <p:txBody>
          <a:bodyPr wrap="none" lIns="36000" tIns="36000" rIns="36000" bIns="36000" rtlCol="0">
            <a:spAutoFit/>
          </a:bodyPr>
          <a:lstStyle/>
          <a:p>
            <a:r>
              <a:rPr lang="ja-JP" altLang="en-US" dirty="0" smtClean="0"/>
              <a:t>翻译</a:t>
            </a:r>
            <a:endParaRPr kumimoji="1" lang="ja-JP" altLang="en-US" dirty="0"/>
          </a:p>
        </p:txBody>
      </p:sp>
      <p:sp>
        <p:nvSpPr>
          <p:cNvPr id="26" name="テキスト ボックス 25"/>
          <p:cNvSpPr txBox="1"/>
          <p:nvPr/>
        </p:nvSpPr>
        <p:spPr>
          <a:xfrm>
            <a:off x="7466347" y="3450098"/>
            <a:ext cx="534368" cy="349702"/>
          </a:xfrm>
          <a:prstGeom prst="rect">
            <a:avLst/>
          </a:prstGeom>
          <a:noFill/>
        </p:spPr>
        <p:txBody>
          <a:bodyPr wrap="none" lIns="36000" tIns="36000" rIns="36000" bIns="36000" rtlCol="0">
            <a:spAutoFit/>
          </a:bodyPr>
          <a:lstStyle/>
          <a:p>
            <a:r>
              <a:rPr lang="ja-JP" altLang="en-US" dirty="0" smtClean="0"/>
              <a:t>技术</a:t>
            </a:r>
            <a:endParaRPr kumimoji="1" lang="ja-JP" altLang="en-US" dirty="0"/>
          </a:p>
        </p:txBody>
      </p:sp>
      <p:cxnSp>
        <p:nvCxnSpPr>
          <p:cNvPr id="28" name="直線コネクタ 27"/>
          <p:cNvCxnSpPr/>
          <p:nvPr/>
        </p:nvCxnSpPr>
        <p:spPr>
          <a:xfrm>
            <a:off x="7955780" y="2935086"/>
            <a:ext cx="17674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a:off x="7955780" y="2935086"/>
            <a:ext cx="0" cy="16531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7624609" y="3298749"/>
            <a:ext cx="15554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a:off x="7624609" y="3298749"/>
            <a:ext cx="0" cy="15134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a:off x="7318456" y="3662249"/>
            <a:ext cx="14789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flipV="1">
            <a:off x="7318039" y="2750694"/>
            <a:ext cx="417" cy="91155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曲折矢印 44"/>
          <p:cNvSpPr/>
          <p:nvPr/>
        </p:nvSpPr>
        <p:spPr>
          <a:xfrm flipV="1">
            <a:off x="5364350" y="1812920"/>
            <a:ext cx="341908" cy="369332"/>
          </a:xfrm>
          <a:prstGeom prst="ben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solidFill>
                <a:schemeClr val="tx1"/>
              </a:solidFill>
            </a:endParaRPr>
          </a:p>
        </p:txBody>
      </p:sp>
      <p:sp>
        <p:nvSpPr>
          <p:cNvPr id="46" name="曲折矢印 45"/>
          <p:cNvSpPr/>
          <p:nvPr/>
        </p:nvSpPr>
        <p:spPr>
          <a:xfrm flipV="1">
            <a:off x="6759737" y="2375049"/>
            <a:ext cx="341908" cy="369332"/>
          </a:xfrm>
          <a:prstGeom prst="ben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sp>
        <p:nvSpPr>
          <p:cNvPr id="47" name="テキスト ボックス 46"/>
          <p:cNvSpPr txBox="1"/>
          <p:nvPr/>
        </p:nvSpPr>
        <p:spPr>
          <a:xfrm>
            <a:off x="4622204" y="2174994"/>
            <a:ext cx="1665055" cy="400110"/>
          </a:xfrm>
          <a:prstGeom prst="rect">
            <a:avLst/>
          </a:prstGeom>
          <a:noFill/>
        </p:spPr>
        <p:txBody>
          <a:bodyPr wrap="square" rtlCol="0">
            <a:spAutoFit/>
          </a:bodyPr>
          <a:lstStyle/>
          <a:p>
            <a:r>
              <a:rPr kumimoji="1" lang="ja-JP" altLang="en-US" sz="2000" dirty="0" smtClean="0">
                <a:solidFill>
                  <a:schemeClr val="accent2"/>
                </a:solidFill>
              </a:rPr>
              <a:t>単語分割</a:t>
            </a:r>
            <a:endParaRPr kumimoji="1" lang="ja-JP" altLang="en-US" sz="2000" dirty="0">
              <a:solidFill>
                <a:schemeClr val="accent2"/>
              </a:solidFill>
            </a:endParaRPr>
          </a:p>
        </p:txBody>
      </p:sp>
      <p:sp>
        <p:nvSpPr>
          <p:cNvPr id="48" name="テキスト ボックス 47"/>
          <p:cNvSpPr txBox="1"/>
          <p:nvPr/>
        </p:nvSpPr>
        <p:spPr>
          <a:xfrm>
            <a:off x="5528110" y="2954364"/>
            <a:ext cx="1736677" cy="400110"/>
          </a:xfrm>
          <a:prstGeom prst="rect">
            <a:avLst/>
          </a:prstGeom>
          <a:noFill/>
        </p:spPr>
        <p:txBody>
          <a:bodyPr wrap="square" rtlCol="0">
            <a:spAutoFit/>
          </a:bodyPr>
          <a:lstStyle/>
          <a:p>
            <a:pPr algn="r"/>
            <a:r>
              <a:rPr kumimoji="1" lang="ja-JP" altLang="en-US" sz="2000" dirty="0" smtClean="0">
                <a:solidFill>
                  <a:schemeClr val="accent2"/>
                </a:solidFill>
              </a:rPr>
              <a:t>依存構造解析</a:t>
            </a:r>
            <a:endParaRPr kumimoji="1" lang="ja-JP" altLang="en-US" sz="2000" dirty="0">
              <a:solidFill>
                <a:schemeClr val="accent2"/>
              </a:solidFill>
            </a:endParaRPr>
          </a:p>
        </p:txBody>
      </p:sp>
      <p:pic>
        <p:nvPicPr>
          <p:cNvPr id="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878" y="4033541"/>
            <a:ext cx="3741672" cy="227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テキスト ボックス 49"/>
          <p:cNvSpPr txBox="1"/>
          <p:nvPr/>
        </p:nvSpPr>
        <p:spPr>
          <a:xfrm>
            <a:off x="2879963" y="6236569"/>
            <a:ext cx="3369632" cy="400110"/>
          </a:xfrm>
          <a:prstGeom prst="rect">
            <a:avLst/>
          </a:prstGeom>
          <a:noFill/>
        </p:spPr>
        <p:txBody>
          <a:bodyPr wrap="none" rtlCol="0">
            <a:spAutoFit/>
          </a:bodyPr>
          <a:lstStyle/>
          <a:p>
            <a:pPr algn="ctr"/>
            <a:r>
              <a:rPr kumimoji="1" lang="ja-JP" altLang="en-US" sz="2000" dirty="0" smtClean="0">
                <a:solidFill>
                  <a:schemeClr val="tx2">
                    <a:lumMod val="75000"/>
                  </a:schemeClr>
                </a:solidFill>
              </a:rPr>
              <a:t>用例ベース機械翻訳システム</a:t>
            </a:r>
            <a:endParaRPr kumimoji="1" lang="ja-JP" altLang="en-US" sz="2000" dirty="0">
              <a:solidFill>
                <a:schemeClr val="tx2">
                  <a:lumMod val="75000"/>
                </a:schemeClr>
              </a:solidFill>
            </a:endParaRPr>
          </a:p>
        </p:txBody>
      </p:sp>
      <p:sp>
        <p:nvSpPr>
          <p:cNvPr id="51" name="テキスト ボックス 50"/>
          <p:cNvSpPr txBox="1"/>
          <p:nvPr/>
        </p:nvSpPr>
        <p:spPr>
          <a:xfrm>
            <a:off x="7318456" y="1373808"/>
            <a:ext cx="1518558" cy="338554"/>
          </a:xfrm>
          <a:prstGeom prst="rect">
            <a:avLst/>
          </a:prstGeom>
          <a:noFill/>
        </p:spPr>
        <p:txBody>
          <a:bodyPr wrap="square" rtlCol="0">
            <a:spAutoFit/>
          </a:bodyPr>
          <a:lstStyle/>
          <a:p>
            <a:r>
              <a:rPr kumimoji="1" lang="ja-JP" altLang="en-US" sz="1600" dirty="0" smtClean="0">
                <a:solidFill>
                  <a:srgbClr val="FF0000"/>
                </a:solidFill>
              </a:rPr>
              <a:t>特に中国語</a:t>
            </a:r>
            <a:endParaRPr kumimoji="1" lang="ja-JP" altLang="en-US" sz="1600" dirty="0">
              <a:solidFill>
                <a:srgbClr val="FF0000"/>
              </a:solidFill>
            </a:endParaRPr>
          </a:p>
        </p:txBody>
      </p:sp>
      <p:sp>
        <p:nvSpPr>
          <p:cNvPr id="4" name="角丸四角形吹き出し 3"/>
          <p:cNvSpPr/>
          <p:nvPr/>
        </p:nvSpPr>
        <p:spPr>
          <a:xfrm>
            <a:off x="7159068" y="4301629"/>
            <a:ext cx="1939566" cy="1421445"/>
          </a:xfrm>
          <a:prstGeom prst="wedgeRoundRectCallout">
            <a:avLst>
              <a:gd name="adj1" fmla="val -41266"/>
              <a:gd name="adj2" fmla="val -79778"/>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r>
              <a:rPr lang="ja-JP" altLang="en-US" dirty="0" smtClean="0"/>
              <a:t>単語分割</a:t>
            </a:r>
            <a:r>
              <a:rPr lang="en-US" altLang="ja-JP" dirty="0" smtClean="0"/>
              <a:t>:</a:t>
            </a:r>
          </a:p>
          <a:p>
            <a:r>
              <a:rPr kumimoji="1" lang="en-US" altLang="ja-JP" dirty="0" smtClean="0"/>
              <a:t>  ACL2014</a:t>
            </a:r>
          </a:p>
          <a:p>
            <a:r>
              <a:rPr lang="en-US" altLang="ja-JP" dirty="0" smtClean="0"/>
              <a:t>  IJCNLP2013</a:t>
            </a:r>
          </a:p>
          <a:p>
            <a:r>
              <a:rPr lang="ja-JP" altLang="en-US" dirty="0" smtClean="0"/>
              <a:t>依存構造解析</a:t>
            </a:r>
            <a:r>
              <a:rPr lang="en-US" altLang="ja-JP" dirty="0" smtClean="0"/>
              <a:t>:</a:t>
            </a:r>
          </a:p>
          <a:p>
            <a:r>
              <a:rPr lang="en-US" altLang="ja-JP" dirty="0" smtClean="0"/>
              <a:t>  PACLIC2012</a:t>
            </a:r>
            <a:endParaRPr kumimoji="1" lang="en-US" altLang="ja-JP" dirty="0" smtClean="0"/>
          </a:p>
        </p:txBody>
      </p:sp>
      <p:sp>
        <p:nvSpPr>
          <p:cNvPr id="6" name="スライド番号プレースホルダー 5"/>
          <p:cNvSpPr>
            <a:spLocks noGrp="1"/>
          </p:cNvSpPr>
          <p:nvPr>
            <p:ph type="sldNum" sz="quarter" idx="12"/>
          </p:nvPr>
        </p:nvSpPr>
        <p:spPr/>
        <p:txBody>
          <a:bodyPr/>
          <a:lstStyle/>
          <a:p>
            <a:fld id="{D7F747AE-5810-EA46-931B-83F06ACBD993}" type="slidenum">
              <a:rPr kumimoji="1" lang="ja-JP" altLang="en-US" smtClean="0"/>
              <a:t>10</a:t>
            </a:fld>
            <a:endParaRPr kumimoji="1" lang="ja-JP" altLang="en-US"/>
          </a:p>
        </p:txBody>
      </p:sp>
    </p:spTree>
    <p:extLst>
      <p:ext uri="{BB962C8B-B14F-4D97-AF65-F5344CB8AC3E}">
        <p14:creationId xmlns:p14="http://schemas.microsoft.com/office/powerpoint/2010/main" val="3884622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2297509"/>
          </a:xfrm>
        </p:spPr>
        <p:txBody>
          <a:bodyPr>
            <a:normAutofit/>
          </a:bodyPr>
          <a:lstStyle/>
          <a:p>
            <a:r>
              <a:rPr lang="ja-JP" altLang="en-US" dirty="0" smtClean="0"/>
              <a:t>日中言語資源の構築</a:t>
            </a:r>
            <a:endParaRPr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D7F747AE-5810-EA46-931B-83F06ACBD993}" type="slidenum">
              <a:rPr kumimoji="1" lang="ja-JP" altLang="en-US" smtClean="0"/>
              <a:t>11</a:t>
            </a:fld>
            <a:endParaRPr kumimoji="1" lang="ja-JP" altLang="en-US"/>
          </a:p>
        </p:txBody>
      </p:sp>
    </p:spTree>
    <p:extLst>
      <p:ext uri="{BB962C8B-B14F-4D97-AF65-F5344CB8AC3E}">
        <p14:creationId xmlns:p14="http://schemas.microsoft.com/office/powerpoint/2010/main" val="20778049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dirty="0" smtClean="0"/>
              <a:t>専門用語対訳辞書の構築</a:t>
            </a:r>
            <a:endParaRPr kumimoji="1" lang="ja-JP" altLang="en-US" dirty="0"/>
          </a:p>
        </p:txBody>
      </p:sp>
      <p:sp>
        <p:nvSpPr>
          <p:cNvPr id="6" name="コンテンツ プレースホルダー 5"/>
          <p:cNvSpPr>
            <a:spLocks noGrp="1"/>
          </p:cNvSpPr>
          <p:nvPr>
            <p:ph idx="1"/>
          </p:nvPr>
        </p:nvSpPr>
        <p:spPr>
          <a:xfrm>
            <a:off x="457200" y="1600200"/>
            <a:ext cx="8229600" cy="5121275"/>
          </a:xfrm>
        </p:spPr>
        <p:txBody>
          <a:bodyPr>
            <a:normAutofit/>
          </a:bodyPr>
          <a:lstStyle/>
          <a:p>
            <a:pPr>
              <a:buClr>
                <a:schemeClr val="tx1"/>
              </a:buClr>
            </a:pPr>
            <a:r>
              <a:rPr kumimoji="1" lang="ja-JP" altLang="en-US" dirty="0" smtClean="0">
                <a:solidFill>
                  <a:schemeClr val="accent2"/>
                </a:solidFill>
              </a:rPr>
              <a:t>中英</a:t>
            </a:r>
            <a:r>
              <a:rPr kumimoji="1" lang="ja-JP" altLang="en-US" dirty="0" smtClean="0"/>
              <a:t>、</a:t>
            </a:r>
            <a:r>
              <a:rPr kumimoji="1" lang="ja-JP" altLang="en-US" dirty="0" smtClean="0">
                <a:solidFill>
                  <a:schemeClr val="accent1"/>
                </a:solidFill>
              </a:rPr>
              <a:t>英日</a:t>
            </a:r>
            <a:r>
              <a:rPr kumimoji="1" lang="ja-JP" altLang="en-US" dirty="0" smtClean="0">
                <a:solidFill>
                  <a:srgbClr val="000000"/>
                </a:solidFill>
              </a:rPr>
              <a:t>の既存の</a:t>
            </a:r>
            <a:r>
              <a:rPr kumimoji="1" lang="ja-JP" altLang="en-US" dirty="0" smtClean="0"/>
              <a:t>言語資源から、英語を介して構築</a:t>
            </a:r>
            <a:endParaRPr kumimoji="1" lang="en-US" altLang="ja-JP" dirty="0" smtClean="0"/>
          </a:p>
          <a:p>
            <a:pPr lvl="1">
              <a:buClr>
                <a:schemeClr val="tx1"/>
              </a:buClr>
            </a:pPr>
            <a:r>
              <a:rPr lang="ja-JP" altLang="en-US" dirty="0" smtClean="0">
                <a:solidFill>
                  <a:schemeClr val="accent2"/>
                </a:solidFill>
              </a:rPr>
              <a:t>中英</a:t>
            </a:r>
            <a:r>
              <a:rPr lang="ja-JP" altLang="en-US" dirty="0" smtClean="0"/>
              <a:t>：論文抄録</a:t>
            </a:r>
            <a:r>
              <a:rPr lang="en-US" altLang="ja-JP" dirty="0" smtClean="0"/>
              <a:t>6M</a:t>
            </a:r>
            <a:r>
              <a:rPr lang="ja-JP" altLang="en-US" dirty="0" smtClean="0"/>
              <a:t>、論文タイトル</a:t>
            </a:r>
            <a:r>
              <a:rPr lang="en-US" altLang="ja-JP" dirty="0" smtClean="0"/>
              <a:t>1M</a:t>
            </a:r>
            <a:endParaRPr lang="en-US" altLang="ja-JP" dirty="0"/>
          </a:p>
          <a:p>
            <a:pPr lvl="1">
              <a:buClr>
                <a:schemeClr val="tx1"/>
              </a:buClr>
            </a:pPr>
            <a:r>
              <a:rPr lang="ja-JP" altLang="en-US" dirty="0" smtClean="0">
                <a:solidFill>
                  <a:schemeClr val="accent1"/>
                </a:solidFill>
              </a:rPr>
              <a:t>英日</a:t>
            </a:r>
            <a:r>
              <a:rPr lang="ja-JP" altLang="en-US" dirty="0" smtClean="0">
                <a:solidFill>
                  <a:srgbClr val="000000"/>
                </a:solidFill>
              </a:rPr>
              <a:t>：</a:t>
            </a:r>
            <a:r>
              <a:rPr lang="ja-JP" altLang="en-US" dirty="0" smtClean="0"/>
              <a:t>論文</a:t>
            </a:r>
            <a:r>
              <a:rPr lang="ja-JP" altLang="en-US" dirty="0"/>
              <a:t>抄録</a:t>
            </a:r>
            <a:r>
              <a:rPr lang="en-US" altLang="ja-JP" dirty="0" smtClean="0"/>
              <a:t>23.4M</a:t>
            </a:r>
            <a:r>
              <a:rPr lang="ja-JP" altLang="en-US" dirty="0" smtClean="0"/>
              <a:t>、論文タイトル</a:t>
            </a:r>
            <a:r>
              <a:rPr lang="en-US" altLang="ja-JP" dirty="0" smtClean="0"/>
              <a:t>22.6M</a:t>
            </a:r>
          </a:p>
          <a:p>
            <a:pPr>
              <a:buClr>
                <a:schemeClr val="tx1"/>
              </a:buClr>
            </a:pPr>
            <a:r>
              <a:rPr lang="en-US" altLang="en-US" dirty="0" smtClean="0"/>
              <a:t>現時点での辞書サイズ</a:t>
            </a:r>
          </a:p>
          <a:p>
            <a:pPr lvl="1">
              <a:buClr>
                <a:schemeClr val="tx1"/>
              </a:buClr>
            </a:pPr>
            <a:r>
              <a:rPr lang="ja-JP" altLang="en-US" dirty="0" smtClean="0">
                <a:solidFill>
                  <a:schemeClr val="accent2"/>
                </a:solidFill>
              </a:rPr>
              <a:t>中英</a:t>
            </a:r>
            <a:r>
              <a:rPr lang="ja-JP" altLang="en-US" dirty="0" smtClean="0">
                <a:solidFill>
                  <a:srgbClr val="000000"/>
                </a:solidFill>
              </a:rPr>
              <a:t>：自動獲得</a:t>
            </a:r>
            <a:r>
              <a:rPr lang="en-US" altLang="ja-JP" dirty="0" smtClean="0">
                <a:solidFill>
                  <a:srgbClr val="000000"/>
                </a:solidFill>
              </a:rPr>
              <a:t> </a:t>
            </a:r>
            <a:r>
              <a:rPr lang="en-US" altLang="ja-JP" dirty="0" smtClean="0"/>
              <a:t>823,356</a:t>
            </a:r>
            <a:r>
              <a:rPr lang="ja-JP" altLang="en-US" dirty="0" smtClean="0"/>
              <a:t>ペア</a:t>
            </a:r>
            <a:r>
              <a:rPr lang="en-US" altLang="ja-JP" dirty="0"/>
              <a:t/>
            </a:r>
            <a:br>
              <a:rPr lang="en-US" altLang="ja-JP" dirty="0"/>
            </a:br>
            <a:r>
              <a:rPr lang="en-US" altLang="ja-JP" dirty="0" smtClean="0"/>
              <a:t>           </a:t>
            </a:r>
            <a:r>
              <a:rPr lang="ja-JP" altLang="en-US" dirty="0" smtClean="0"/>
              <a:t>中国側から提供された辞書</a:t>
            </a:r>
            <a:r>
              <a:rPr lang="en-US" altLang="ja-JP" dirty="0" smtClean="0"/>
              <a:t> 3M</a:t>
            </a:r>
            <a:r>
              <a:rPr lang="ja-JP" altLang="en-US" dirty="0" smtClean="0"/>
              <a:t>ペア</a:t>
            </a:r>
            <a:endParaRPr lang="en-US" altLang="ja-JP" dirty="0"/>
          </a:p>
          <a:p>
            <a:pPr lvl="1">
              <a:buClr>
                <a:schemeClr val="tx1"/>
              </a:buClr>
            </a:pPr>
            <a:r>
              <a:rPr lang="ja-JP" altLang="en-US" dirty="0" smtClean="0">
                <a:solidFill>
                  <a:schemeClr val="accent1"/>
                </a:solidFill>
              </a:rPr>
              <a:t>英日</a:t>
            </a:r>
            <a:r>
              <a:rPr lang="ja-JP" altLang="en-US" dirty="0" smtClean="0"/>
              <a:t>：自動獲得</a:t>
            </a:r>
            <a:r>
              <a:rPr lang="en-US" altLang="ja-JP" dirty="0" smtClean="0"/>
              <a:t> 8,079,137</a:t>
            </a:r>
            <a:r>
              <a:rPr lang="ja-JP" altLang="en-US" dirty="0" smtClean="0"/>
              <a:t>ペア</a:t>
            </a:r>
            <a:endParaRPr lang="en-US" altLang="ja-JP" dirty="0"/>
          </a:p>
          <a:p>
            <a:pPr lvl="1">
              <a:buClr>
                <a:schemeClr val="tx1"/>
              </a:buClr>
            </a:pPr>
            <a:r>
              <a:rPr lang="ja-JP" altLang="en-US" dirty="0" smtClean="0">
                <a:solidFill>
                  <a:srgbClr val="C0504D"/>
                </a:solidFill>
              </a:rPr>
              <a:t>中</a:t>
            </a:r>
            <a:r>
              <a:rPr lang="ja-JP" altLang="en-US" dirty="0" smtClean="0">
                <a:gradFill flip="none" rotWithShape="1">
                  <a:gsLst>
                    <a:gs pos="0">
                      <a:schemeClr val="accent2"/>
                    </a:gs>
                    <a:gs pos="100000">
                      <a:schemeClr val="accent1"/>
                    </a:gs>
                  </a:gsLst>
                  <a:lin ang="0" scaled="1"/>
                  <a:tileRect/>
                </a:gradFill>
              </a:rPr>
              <a:t>英</a:t>
            </a:r>
            <a:r>
              <a:rPr lang="ja-JP" altLang="en-US" dirty="0" smtClean="0">
                <a:solidFill>
                  <a:schemeClr val="accent1"/>
                </a:solidFill>
              </a:rPr>
              <a:t>日</a:t>
            </a:r>
            <a:r>
              <a:rPr lang="ja-JP" altLang="en-US" dirty="0" smtClean="0">
                <a:solidFill>
                  <a:srgbClr val="000000"/>
                </a:solidFill>
              </a:rPr>
              <a:t>：自動獲得</a:t>
            </a:r>
            <a:r>
              <a:rPr lang="en-US" altLang="ja-JP" dirty="0" smtClean="0">
                <a:solidFill>
                  <a:srgbClr val="000000"/>
                </a:solidFill>
              </a:rPr>
              <a:t> </a:t>
            </a:r>
            <a:r>
              <a:rPr lang="en-US" altLang="ja-JP" dirty="0" smtClean="0"/>
              <a:t>1,843,959</a:t>
            </a:r>
            <a:r>
              <a:rPr lang="ja-JP" altLang="en-US" dirty="0" smtClean="0"/>
              <a:t>ペア</a:t>
            </a:r>
            <a:endParaRPr lang="en-US" altLang="ja-JP" dirty="0"/>
          </a:p>
        </p:txBody>
      </p:sp>
      <p:sp>
        <p:nvSpPr>
          <p:cNvPr id="4" name="スライド番号プレースホルダー 3"/>
          <p:cNvSpPr>
            <a:spLocks noGrp="1"/>
          </p:cNvSpPr>
          <p:nvPr>
            <p:ph type="sldNum" sz="quarter" idx="12"/>
          </p:nvPr>
        </p:nvSpPr>
        <p:spPr/>
        <p:txBody>
          <a:bodyPr/>
          <a:lstStyle/>
          <a:p>
            <a:fld id="{D7F747AE-5810-EA46-931B-83F06ACBD993}" type="slidenum">
              <a:rPr kumimoji="1" lang="ja-JP" altLang="en-US" smtClean="0"/>
              <a:t>12</a:t>
            </a:fld>
            <a:endParaRPr kumimoji="1" lang="ja-JP" altLang="en-US"/>
          </a:p>
        </p:txBody>
      </p:sp>
    </p:spTree>
    <p:extLst>
      <p:ext uri="{BB962C8B-B14F-4D97-AF65-F5344CB8AC3E}">
        <p14:creationId xmlns:p14="http://schemas.microsoft.com/office/powerpoint/2010/main" val="3692430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dissolve">
                                      <p:cBhvr>
                                        <p:cTn id="7" dur="500"/>
                                        <p:tgtEl>
                                          <p:spTgt spid="6">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dissolve">
                                      <p:cBhvr>
                                        <p:cTn id="10" dur="500"/>
                                        <p:tgtEl>
                                          <p:spTgt spid="6">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dissolve">
                                      <p:cBhvr>
                                        <p:cTn id="13" dur="500"/>
                                        <p:tgtEl>
                                          <p:spTgt spid="6">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dissolve">
                                      <p:cBhvr>
                                        <p:cTn id="1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言語横断文書検索</a:t>
            </a:r>
            <a:endParaRPr lang="ja-JP" altLang="en-US" dirty="0"/>
          </a:p>
        </p:txBody>
      </p:sp>
      <p:pic>
        <p:nvPicPr>
          <p:cNvPr id="2050" name="Picture 2" descr="C:\Program Files (x86)\Microsoft Office\MEDIA\CAGCAT10\j0292020.wmf"/>
          <p:cNvPicPr>
            <a:picLocks noChangeAspect="1" noChangeArrowheads="1"/>
          </p:cNvPicPr>
          <p:nvPr/>
        </p:nvPicPr>
        <p:blipFill>
          <a:blip r:embed="rId2" cstate="print"/>
          <a:srcRect/>
          <a:stretch>
            <a:fillRect/>
          </a:stretch>
        </p:blipFill>
        <p:spPr bwMode="auto">
          <a:xfrm>
            <a:off x="107504" y="3573016"/>
            <a:ext cx="834550" cy="792088"/>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7164288" y="2132856"/>
            <a:ext cx="1728192" cy="1728192"/>
          </a:xfrm>
          <a:prstGeom prst="rect">
            <a:avLst/>
          </a:prstGeom>
          <a:noFill/>
          <a:ln w="9525">
            <a:noFill/>
            <a:miter lim="800000"/>
            <a:headEnd/>
            <a:tailEnd/>
          </a:ln>
          <a:effectLst/>
        </p:spPr>
      </p:pic>
      <p:sp>
        <p:nvSpPr>
          <p:cNvPr id="8" name="テキスト ボックス 7"/>
          <p:cNvSpPr txBox="1"/>
          <p:nvPr/>
        </p:nvSpPr>
        <p:spPr>
          <a:xfrm>
            <a:off x="7347972" y="1763524"/>
            <a:ext cx="1338828" cy="369332"/>
          </a:xfrm>
          <a:prstGeom prst="rect">
            <a:avLst/>
          </a:prstGeom>
          <a:noFill/>
        </p:spPr>
        <p:txBody>
          <a:bodyPr wrap="none" rtlCol="0">
            <a:spAutoFit/>
          </a:bodyPr>
          <a:lstStyle/>
          <a:p>
            <a:r>
              <a:rPr kumimoji="1" lang="ja-JP" altLang="en-US" dirty="0" smtClean="0"/>
              <a:t>単言語検索</a:t>
            </a:r>
            <a:endParaRPr kumimoji="1" lang="ja-JP" altLang="en-US" dirty="0"/>
          </a:p>
        </p:txBody>
      </p:sp>
      <p:sp>
        <p:nvSpPr>
          <p:cNvPr id="9" name="テキスト ボックス 8"/>
          <p:cNvSpPr txBox="1"/>
          <p:nvPr/>
        </p:nvSpPr>
        <p:spPr>
          <a:xfrm>
            <a:off x="4067944" y="4355812"/>
            <a:ext cx="2304256" cy="369332"/>
          </a:xfrm>
          <a:prstGeom prst="rect">
            <a:avLst/>
          </a:prstGeom>
          <a:noFill/>
        </p:spPr>
        <p:txBody>
          <a:bodyPr wrap="square" rtlCol="0">
            <a:spAutoFit/>
          </a:bodyPr>
          <a:lstStyle/>
          <a:p>
            <a:pPr algn="ctr"/>
            <a:r>
              <a:rPr kumimoji="1" lang="ja-JP" altLang="en-US" dirty="0" smtClean="0"/>
              <a:t>キーワード翻訳</a:t>
            </a:r>
            <a:endParaRPr kumimoji="1" lang="ja-JP" altLang="en-US" dirty="0"/>
          </a:p>
        </p:txBody>
      </p:sp>
      <p:sp>
        <p:nvSpPr>
          <p:cNvPr id="10" name="正方形/長方形 9"/>
          <p:cNvSpPr/>
          <p:nvPr/>
        </p:nvSpPr>
        <p:spPr>
          <a:xfrm>
            <a:off x="755576" y="1772816"/>
            <a:ext cx="2304256" cy="21602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マイクロアレイ</a:t>
            </a:r>
          </a:p>
        </p:txBody>
      </p:sp>
      <p:sp>
        <p:nvSpPr>
          <p:cNvPr id="12" name="正方形/長方形 11"/>
          <p:cNvSpPr/>
          <p:nvPr/>
        </p:nvSpPr>
        <p:spPr>
          <a:xfrm>
            <a:off x="3131840" y="1772816"/>
            <a:ext cx="504056" cy="216024"/>
          </a:xfrm>
          <a:prstGeom prst="rect">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dirty="0" smtClean="0">
                <a:solidFill>
                  <a:schemeClr val="tx1"/>
                </a:solidFill>
              </a:rPr>
              <a:t>検索</a:t>
            </a:r>
            <a:endParaRPr kumimoji="1" lang="ja-JP" altLang="en-US" sz="1400" dirty="0">
              <a:solidFill>
                <a:schemeClr val="tx1"/>
              </a:solidFill>
            </a:endParaRPr>
          </a:p>
        </p:txBody>
      </p:sp>
      <p:sp>
        <p:nvSpPr>
          <p:cNvPr id="13" name="正方形/長方形 12"/>
          <p:cNvSpPr/>
          <p:nvPr/>
        </p:nvSpPr>
        <p:spPr>
          <a:xfrm>
            <a:off x="755576" y="2060848"/>
            <a:ext cx="504056" cy="158417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331640" y="2060848"/>
            <a:ext cx="2304256" cy="158417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83568" y="1700808"/>
            <a:ext cx="3024336" cy="201622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83568" y="1556792"/>
            <a:ext cx="3024336" cy="144016"/>
          </a:xfrm>
          <a:prstGeom prst="rect">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55576" y="4653136"/>
            <a:ext cx="2304256" cy="21602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マイクロアレイ</a:t>
            </a:r>
          </a:p>
        </p:txBody>
      </p:sp>
      <p:sp>
        <p:nvSpPr>
          <p:cNvPr id="18" name="正方形/長方形 17"/>
          <p:cNvSpPr/>
          <p:nvPr/>
        </p:nvSpPr>
        <p:spPr>
          <a:xfrm>
            <a:off x="3131840" y="4653136"/>
            <a:ext cx="504056" cy="216024"/>
          </a:xfrm>
          <a:prstGeom prst="rect">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dirty="0" smtClean="0">
                <a:solidFill>
                  <a:schemeClr val="tx1"/>
                </a:solidFill>
              </a:rPr>
              <a:t>検索</a:t>
            </a:r>
            <a:endParaRPr kumimoji="1" lang="ja-JP" altLang="en-US" sz="1400" dirty="0">
              <a:solidFill>
                <a:schemeClr val="tx1"/>
              </a:solidFill>
            </a:endParaRPr>
          </a:p>
        </p:txBody>
      </p:sp>
      <p:sp>
        <p:nvSpPr>
          <p:cNvPr id="19" name="正方形/長方形 18"/>
          <p:cNvSpPr/>
          <p:nvPr/>
        </p:nvSpPr>
        <p:spPr>
          <a:xfrm>
            <a:off x="755576" y="4941168"/>
            <a:ext cx="504056" cy="158417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kumimoji="1" lang="en-US" altLang="ja-JP" sz="1200" dirty="0" smtClean="0">
                <a:solidFill>
                  <a:schemeClr val="tx1"/>
                </a:solidFill>
              </a:rPr>
              <a:t>Doc1</a:t>
            </a:r>
            <a:br>
              <a:rPr kumimoji="1" lang="en-US" altLang="ja-JP" sz="1200" dirty="0" smtClean="0">
                <a:solidFill>
                  <a:schemeClr val="tx1"/>
                </a:solidFill>
              </a:rPr>
            </a:br>
            <a:r>
              <a:rPr kumimoji="1" lang="en-US" altLang="ja-JP" sz="1200" dirty="0" smtClean="0">
                <a:solidFill>
                  <a:schemeClr val="tx1"/>
                </a:solidFill>
              </a:rPr>
              <a:t/>
            </a:r>
            <a:br>
              <a:rPr kumimoji="1" lang="en-US" altLang="ja-JP" sz="1200" dirty="0" smtClean="0">
                <a:solidFill>
                  <a:schemeClr val="tx1"/>
                </a:solidFill>
              </a:rPr>
            </a:br>
            <a:r>
              <a:rPr kumimoji="1" lang="en-US" altLang="ja-JP" sz="1200" dirty="0" smtClean="0">
                <a:solidFill>
                  <a:schemeClr val="tx1"/>
                </a:solidFill>
              </a:rPr>
              <a:t>Doc8</a:t>
            </a:r>
            <a:br>
              <a:rPr kumimoji="1" lang="en-US" altLang="ja-JP" sz="1200" dirty="0" smtClean="0">
                <a:solidFill>
                  <a:schemeClr val="tx1"/>
                </a:solidFill>
              </a:rPr>
            </a:br>
            <a:r>
              <a:rPr kumimoji="1" lang="en-US" altLang="ja-JP" sz="1200" dirty="0" smtClean="0">
                <a:solidFill>
                  <a:schemeClr val="tx1"/>
                </a:solidFill>
              </a:rPr>
              <a:t>Doc11</a:t>
            </a:r>
          </a:p>
          <a:p>
            <a:r>
              <a:rPr lang="en-US" altLang="ja-JP" sz="1200" dirty="0" smtClean="0">
                <a:solidFill>
                  <a:schemeClr val="tx1"/>
                </a:solidFill>
              </a:rPr>
              <a:t>Doc33</a:t>
            </a:r>
          </a:p>
          <a:p>
            <a:r>
              <a:rPr kumimoji="1" lang="en-US" altLang="ja-JP" sz="1200" dirty="0" smtClean="0">
                <a:solidFill>
                  <a:schemeClr val="tx1"/>
                </a:solidFill>
              </a:rPr>
              <a:t>……</a:t>
            </a:r>
            <a:endParaRPr kumimoji="1" lang="ja-JP" altLang="en-US" sz="1200" dirty="0">
              <a:solidFill>
                <a:schemeClr val="tx1"/>
              </a:solidFill>
            </a:endParaRPr>
          </a:p>
        </p:txBody>
      </p:sp>
      <p:sp>
        <p:nvSpPr>
          <p:cNvPr id="20" name="正方形/長方形 19"/>
          <p:cNvSpPr/>
          <p:nvPr/>
        </p:nvSpPr>
        <p:spPr>
          <a:xfrm>
            <a:off x="1331640" y="4941168"/>
            <a:ext cx="2304256" cy="158417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0" tIns="0" rIns="36000" bIns="360000" rtlCol="0" anchor="ctr"/>
          <a:lstStyle/>
          <a:p>
            <a:pPr algn="ctr">
              <a:lnSpc>
                <a:spcPct val="200000"/>
              </a:lnSpc>
            </a:pPr>
            <a:r>
              <a:rPr lang="zh-CN" altLang="en-US" sz="1200" dirty="0" smtClean="0">
                <a:solidFill>
                  <a:schemeClr val="tx1"/>
                </a:solidFill>
              </a:rPr>
              <a:t>组织蕊片</a:t>
            </a:r>
            <a:r>
              <a:rPr lang="en-US" altLang="zh-CN" sz="1200" dirty="0" smtClean="0">
                <a:solidFill>
                  <a:schemeClr val="tx1"/>
                </a:solidFill>
              </a:rPr>
              <a:t>(tissue chip)</a:t>
            </a:r>
            <a:r>
              <a:rPr lang="zh-CN" altLang="en-US" sz="1200" dirty="0" smtClean="0">
                <a:solidFill>
                  <a:schemeClr val="tx1"/>
                </a:solidFill>
              </a:rPr>
              <a:t>又称组织</a:t>
            </a:r>
            <a:r>
              <a:rPr lang="zh-CN" altLang="en-US" sz="1200" dirty="0" smtClean="0">
                <a:solidFill>
                  <a:srgbClr val="FF0000"/>
                </a:solidFill>
              </a:rPr>
              <a:t>微阵列</a:t>
            </a:r>
            <a:r>
              <a:rPr lang="en-US" altLang="zh-CN" sz="1200" dirty="0" smtClean="0">
                <a:solidFill>
                  <a:schemeClr val="tx1"/>
                </a:solidFill>
              </a:rPr>
              <a:t>(tissue microarray)</a:t>
            </a:r>
            <a:r>
              <a:rPr lang="zh-CN" altLang="en-US" sz="1200" dirty="0" smtClean="0">
                <a:solidFill>
                  <a:schemeClr val="tx1"/>
                </a:solidFill>
              </a:rPr>
              <a:t>是将数十个、数百个甚至上千个小的组织切片整齐地排列在某一载体</a:t>
            </a:r>
            <a:endParaRPr lang="en-US" altLang="zh-CN" sz="1200" dirty="0" smtClean="0">
              <a:solidFill>
                <a:schemeClr val="tx1"/>
              </a:solidFill>
            </a:endParaRPr>
          </a:p>
        </p:txBody>
      </p:sp>
      <p:sp>
        <p:nvSpPr>
          <p:cNvPr id="21" name="正方形/長方形 20"/>
          <p:cNvSpPr/>
          <p:nvPr/>
        </p:nvSpPr>
        <p:spPr>
          <a:xfrm>
            <a:off x="683568" y="4581128"/>
            <a:ext cx="3024336" cy="201622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83568" y="4437112"/>
            <a:ext cx="3024336" cy="144016"/>
          </a:xfrm>
          <a:prstGeom prst="rect">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メモ 28"/>
          <p:cNvSpPr/>
          <p:nvPr/>
        </p:nvSpPr>
        <p:spPr>
          <a:xfrm>
            <a:off x="7596336" y="4725144"/>
            <a:ext cx="864096" cy="936104"/>
          </a:xfrm>
          <a:prstGeom prst="foldedCorner">
            <a:avLst>
              <a:gd name="adj" fmla="val 15891"/>
            </a:avLst>
          </a:prstGeom>
          <a:ln/>
        </p:spPr>
        <p:style>
          <a:lnRef idx="1">
            <a:schemeClr val="accent5"/>
          </a:lnRef>
          <a:fillRef idx="2">
            <a:schemeClr val="accent5"/>
          </a:fillRef>
          <a:effectRef idx="1">
            <a:schemeClr val="accent5"/>
          </a:effectRef>
          <a:fontRef idx="minor">
            <a:schemeClr val="dk1"/>
          </a:fontRef>
        </p:style>
        <p:txBody>
          <a:bodyPr wrap="none" lIns="0" tIns="180000" rIns="0" rtlCol="0" anchor="ctr"/>
          <a:lstStyle/>
          <a:p>
            <a:pPr algn="ctr"/>
            <a:endParaRPr lang="ja-JP" altLang="en-US" dirty="0">
              <a:solidFill>
                <a:schemeClr val="tx1"/>
              </a:solidFill>
            </a:endParaRPr>
          </a:p>
        </p:txBody>
      </p:sp>
      <p:sp>
        <p:nvSpPr>
          <p:cNvPr id="30" name="メモ 29"/>
          <p:cNvSpPr/>
          <p:nvPr/>
        </p:nvSpPr>
        <p:spPr>
          <a:xfrm>
            <a:off x="7668344" y="4797152"/>
            <a:ext cx="864096" cy="936104"/>
          </a:xfrm>
          <a:prstGeom prst="foldedCorner">
            <a:avLst>
              <a:gd name="adj" fmla="val 15891"/>
            </a:avLst>
          </a:prstGeom>
          <a:ln/>
        </p:spPr>
        <p:style>
          <a:lnRef idx="1">
            <a:schemeClr val="accent5"/>
          </a:lnRef>
          <a:fillRef idx="2">
            <a:schemeClr val="accent5"/>
          </a:fillRef>
          <a:effectRef idx="1">
            <a:schemeClr val="accent5"/>
          </a:effectRef>
          <a:fontRef idx="minor">
            <a:schemeClr val="dk1"/>
          </a:fontRef>
        </p:style>
        <p:txBody>
          <a:bodyPr wrap="none" lIns="0" tIns="180000" rIns="0" rtlCol="0" anchor="ctr"/>
          <a:lstStyle/>
          <a:p>
            <a:pPr algn="ctr"/>
            <a:endParaRPr lang="ja-JP" altLang="en-US" dirty="0">
              <a:solidFill>
                <a:schemeClr val="tx1"/>
              </a:solidFill>
            </a:endParaRPr>
          </a:p>
        </p:txBody>
      </p:sp>
      <p:sp>
        <p:nvSpPr>
          <p:cNvPr id="31" name="メモ 30"/>
          <p:cNvSpPr/>
          <p:nvPr/>
        </p:nvSpPr>
        <p:spPr>
          <a:xfrm>
            <a:off x="7748736" y="4877544"/>
            <a:ext cx="864096" cy="936104"/>
          </a:xfrm>
          <a:prstGeom prst="foldedCorner">
            <a:avLst>
              <a:gd name="adj" fmla="val 15891"/>
            </a:avLst>
          </a:prstGeom>
          <a:ln/>
        </p:spPr>
        <p:style>
          <a:lnRef idx="1">
            <a:schemeClr val="accent5"/>
          </a:lnRef>
          <a:fillRef idx="2">
            <a:schemeClr val="accent5"/>
          </a:fillRef>
          <a:effectRef idx="1">
            <a:schemeClr val="accent5"/>
          </a:effectRef>
          <a:fontRef idx="minor">
            <a:schemeClr val="dk1"/>
          </a:fontRef>
        </p:style>
        <p:txBody>
          <a:bodyPr wrap="none" lIns="0" tIns="180000" rIns="0" rtlCol="0" anchor="ctr"/>
          <a:lstStyle/>
          <a:p>
            <a:pPr algn="ctr"/>
            <a:endParaRPr lang="ja-JP" altLang="en-US" dirty="0">
              <a:solidFill>
                <a:schemeClr val="tx1"/>
              </a:solidFill>
            </a:endParaRPr>
          </a:p>
        </p:txBody>
      </p:sp>
      <p:sp>
        <p:nvSpPr>
          <p:cNvPr id="32" name="メモ 31"/>
          <p:cNvSpPr/>
          <p:nvPr/>
        </p:nvSpPr>
        <p:spPr>
          <a:xfrm>
            <a:off x="7812360" y="4941168"/>
            <a:ext cx="864096" cy="936104"/>
          </a:xfrm>
          <a:prstGeom prst="foldedCorner">
            <a:avLst>
              <a:gd name="adj" fmla="val 15891"/>
            </a:avLst>
          </a:prstGeom>
          <a:ln/>
        </p:spPr>
        <p:style>
          <a:lnRef idx="1">
            <a:schemeClr val="accent5"/>
          </a:lnRef>
          <a:fillRef idx="2">
            <a:schemeClr val="accent5"/>
          </a:fillRef>
          <a:effectRef idx="1">
            <a:schemeClr val="accent5"/>
          </a:effectRef>
          <a:fontRef idx="minor">
            <a:schemeClr val="dk1"/>
          </a:fontRef>
        </p:style>
        <p:txBody>
          <a:bodyPr wrap="square" lIns="0" tIns="180000" rIns="0" rtlCol="0" anchor="ctr"/>
          <a:lstStyle/>
          <a:p>
            <a:pPr algn="ctr"/>
            <a:r>
              <a:rPr lang="zh-CN" altLang="en-US" sz="1050" dirty="0" smtClean="0">
                <a:solidFill>
                  <a:schemeClr val="tx1"/>
                </a:solidFill>
              </a:rPr>
              <a:t>组织蕊片</a:t>
            </a:r>
            <a:r>
              <a:rPr lang="en-US" altLang="zh-CN" sz="1050" dirty="0" smtClean="0">
                <a:solidFill>
                  <a:schemeClr val="tx1"/>
                </a:solidFill>
              </a:rPr>
              <a:t>(tissue chip)</a:t>
            </a:r>
            <a:r>
              <a:rPr lang="zh-CN" altLang="en-US" sz="1050" dirty="0" smtClean="0">
                <a:solidFill>
                  <a:schemeClr val="tx1"/>
                </a:solidFill>
              </a:rPr>
              <a:t>又称组织</a:t>
            </a:r>
            <a:r>
              <a:rPr lang="zh-CN" altLang="en-US" sz="1050" dirty="0" smtClean="0">
                <a:solidFill>
                  <a:srgbClr val="FF0000"/>
                </a:solidFill>
              </a:rPr>
              <a:t>微阵列</a:t>
            </a:r>
            <a:r>
              <a:rPr lang="en-US" altLang="zh-CN" sz="1050" dirty="0" smtClean="0">
                <a:solidFill>
                  <a:schemeClr val="tx1"/>
                </a:solidFill>
              </a:rPr>
              <a:t>(tissue microarray)</a:t>
            </a:r>
            <a:r>
              <a:rPr lang="zh-CN" altLang="en-US" sz="1050" dirty="0" smtClean="0">
                <a:solidFill>
                  <a:schemeClr val="tx1"/>
                </a:solidFill>
              </a:rPr>
              <a:t>是将数十个、</a:t>
            </a:r>
            <a:endParaRPr lang="ja-JP" altLang="en-US" sz="1050" dirty="0">
              <a:solidFill>
                <a:schemeClr val="tx1"/>
              </a:solidFill>
            </a:endParaRPr>
          </a:p>
        </p:txBody>
      </p:sp>
      <p:sp>
        <p:nvSpPr>
          <p:cNvPr id="38" name="フリーフォーム 37"/>
          <p:cNvSpPr/>
          <p:nvPr/>
        </p:nvSpPr>
        <p:spPr>
          <a:xfrm>
            <a:off x="2197240" y="1992923"/>
            <a:ext cx="4913644" cy="1708220"/>
          </a:xfrm>
          <a:custGeom>
            <a:avLst/>
            <a:gdLst>
              <a:gd name="connsiteX0" fmla="*/ 0 w 4913644"/>
              <a:gd name="connsiteY0" fmla="*/ 0 h 1708220"/>
              <a:gd name="connsiteX1" fmla="*/ 1091920 w 4913644"/>
              <a:gd name="connsiteY1" fmla="*/ 914400 h 1708220"/>
              <a:gd name="connsiteX2" fmla="*/ 3496826 w 4913644"/>
              <a:gd name="connsiteY2" fmla="*/ 1647930 h 1708220"/>
              <a:gd name="connsiteX3" fmla="*/ 4913644 w 4913644"/>
              <a:gd name="connsiteY3" fmla="*/ 1276141 h 1708220"/>
            </a:gdLst>
            <a:ahLst/>
            <a:cxnLst>
              <a:cxn ang="0">
                <a:pos x="connsiteX0" y="connsiteY0"/>
              </a:cxn>
              <a:cxn ang="0">
                <a:pos x="connsiteX1" y="connsiteY1"/>
              </a:cxn>
              <a:cxn ang="0">
                <a:pos x="connsiteX2" y="connsiteY2"/>
              </a:cxn>
              <a:cxn ang="0">
                <a:pos x="connsiteX3" y="connsiteY3"/>
              </a:cxn>
            </a:cxnLst>
            <a:rect l="l" t="t" r="r" b="b"/>
            <a:pathLst>
              <a:path w="4913644" h="1708220">
                <a:moveTo>
                  <a:pt x="0" y="0"/>
                </a:moveTo>
                <a:cubicBezTo>
                  <a:pt x="254558" y="319872"/>
                  <a:pt x="509116" y="639745"/>
                  <a:pt x="1091920" y="914400"/>
                </a:cubicBezTo>
                <a:cubicBezTo>
                  <a:pt x="1674724" y="1189055"/>
                  <a:pt x="2859872" y="1587640"/>
                  <a:pt x="3496826" y="1647930"/>
                </a:cubicBezTo>
                <a:cubicBezTo>
                  <a:pt x="4133780" y="1708220"/>
                  <a:pt x="4523712" y="1492180"/>
                  <a:pt x="4913644" y="1276141"/>
                </a:cubicBezTo>
              </a:path>
            </a:pathLst>
          </a:cu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メモ 24"/>
          <p:cNvSpPr/>
          <p:nvPr/>
        </p:nvSpPr>
        <p:spPr>
          <a:xfrm>
            <a:off x="5796136" y="3356992"/>
            <a:ext cx="1008112" cy="432048"/>
          </a:xfrm>
          <a:prstGeom prst="foldedCorner">
            <a:avLst>
              <a:gd name="adj" fmla="val 3604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180000" rIns="0" rtlCol="0" anchor="ctr"/>
          <a:lstStyle/>
          <a:p>
            <a:pPr algn="ctr"/>
            <a:r>
              <a:rPr lang="zh-CN" altLang="en-US" dirty="0" smtClean="0">
                <a:solidFill>
                  <a:schemeClr val="tx1"/>
                </a:solidFill>
              </a:rPr>
              <a:t>微阵列</a:t>
            </a:r>
            <a:endParaRPr lang="ja-JP" altLang="en-US" dirty="0">
              <a:solidFill>
                <a:schemeClr val="tx1"/>
              </a:solidFill>
            </a:endParaRPr>
          </a:p>
        </p:txBody>
      </p:sp>
      <p:sp>
        <p:nvSpPr>
          <p:cNvPr id="39" name="下矢印 38"/>
          <p:cNvSpPr/>
          <p:nvPr/>
        </p:nvSpPr>
        <p:spPr>
          <a:xfrm>
            <a:off x="7740352" y="4149080"/>
            <a:ext cx="64807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3644202" y="3916429"/>
            <a:ext cx="3949002" cy="1124493"/>
          </a:xfrm>
          <a:custGeom>
            <a:avLst/>
            <a:gdLst>
              <a:gd name="connsiteX0" fmla="*/ 3949002 w 3949002"/>
              <a:gd name="connsiteY0" fmla="*/ 921657 h 921657"/>
              <a:gd name="connsiteX1" fmla="*/ 2177143 w 3949002"/>
              <a:gd name="connsiteY1" fmla="*/ 127837 h 921657"/>
              <a:gd name="connsiteX2" fmla="*/ 669890 w 3949002"/>
              <a:gd name="connsiteY2" fmla="*/ 154633 h 921657"/>
              <a:gd name="connsiteX3" fmla="*/ 0 w 3949002"/>
              <a:gd name="connsiteY3" fmla="*/ 841270 h 921657"/>
              <a:gd name="connsiteX0" fmla="*/ 3949002 w 3949002"/>
              <a:gd name="connsiteY0" fmla="*/ 1082756 h 1082756"/>
              <a:gd name="connsiteX1" fmla="*/ 2177143 w 3949002"/>
              <a:gd name="connsiteY1" fmla="*/ 288936 h 1082756"/>
              <a:gd name="connsiteX2" fmla="*/ 711774 w 3949002"/>
              <a:gd name="connsiteY2" fmla="*/ 118905 h 1082756"/>
              <a:gd name="connsiteX3" fmla="*/ 0 w 3949002"/>
              <a:gd name="connsiteY3" fmla="*/ 1002369 h 1082756"/>
              <a:gd name="connsiteX0" fmla="*/ 3949002 w 3949002"/>
              <a:gd name="connsiteY0" fmla="*/ 1124493 h 1124493"/>
              <a:gd name="connsiteX1" fmla="*/ 2367958 w 3949002"/>
              <a:gd name="connsiteY1" fmla="*/ 160642 h 1124493"/>
              <a:gd name="connsiteX2" fmla="*/ 711774 w 3949002"/>
              <a:gd name="connsiteY2" fmla="*/ 160642 h 1124493"/>
              <a:gd name="connsiteX3" fmla="*/ 0 w 3949002"/>
              <a:gd name="connsiteY3" fmla="*/ 1044106 h 1124493"/>
              <a:gd name="connsiteX0" fmla="*/ 3949002 w 3949002"/>
              <a:gd name="connsiteY0" fmla="*/ 1124493 h 1124493"/>
              <a:gd name="connsiteX1" fmla="*/ 2367958 w 3949002"/>
              <a:gd name="connsiteY1" fmla="*/ 160642 h 1124493"/>
              <a:gd name="connsiteX2" fmla="*/ 711774 w 3949002"/>
              <a:gd name="connsiteY2" fmla="*/ 160642 h 1124493"/>
              <a:gd name="connsiteX3" fmla="*/ 0 w 3949002"/>
              <a:gd name="connsiteY3" fmla="*/ 1044106 h 1124493"/>
            </a:gdLst>
            <a:ahLst/>
            <a:cxnLst>
              <a:cxn ang="0">
                <a:pos x="connsiteX0" y="connsiteY0"/>
              </a:cxn>
              <a:cxn ang="0">
                <a:pos x="connsiteX1" y="connsiteY1"/>
              </a:cxn>
              <a:cxn ang="0">
                <a:pos x="connsiteX2" y="connsiteY2"/>
              </a:cxn>
              <a:cxn ang="0">
                <a:pos x="connsiteX3" y="connsiteY3"/>
              </a:cxn>
            </a:cxnLst>
            <a:rect l="l" t="t" r="r" b="b"/>
            <a:pathLst>
              <a:path w="3949002" h="1124493">
                <a:moveTo>
                  <a:pt x="3949002" y="1124493"/>
                </a:moveTo>
                <a:cubicBezTo>
                  <a:pt x="3478855" y="748889"/>
                  <a:pt x="2907496" y="321284"/>
                  <a:pt x="2367958" y="160642"/>
                </a:cubicBezTo>
                <a:cubicBezTo>
                  <a:pt x="1828420" y="0"/>
                  <a:pt x="1106434" y="13398"/>
                  <a:pt x="711774" y="160642"/>
                </a:cubicBezTo>
                <a:cubicBezTo>
                  <a:pt x="317114" y="307886"/>
                  <a:pt x="153516" y="760240"/>
                  <a:pt x="0" y="1044106"/>
                </a:cubicBezTo>
              </a:path>
            </a:pathLst>
          </a:cu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053" name="Picture 5"/>
          <p:cNvPicPr>
            <a:picLocks noChangeAspect="1" noChangeArrowheads="1"/>
          </p:cNvPicPr>
          <p:nvPr/>
        </p:nvPicPr>
        <p:blipFill>
          <a:blip r:embed="rId4" cstate="print"/>
          <a:srcRect/>
          <a:stretch>
            <a:fillRect/>
          </a:stretch>
        </p:blipFill>
        <p:spPr bwMode="auto">
          <a:xfrm>
            <a:off x="4283968" y="2996952"/>
            <a:ext cx="1245344" cy="1368152"/>
          </a:xfrm>
          <a:prstGeom prst="rect">
            <a:avLst/>
          </a:prstGeom>
          <a:noFill/>
          <a:ln w="9525">
            <a:noFill/>
            <a:miter lim="800000"/>
            <a:headEnd/>
            <a:tailEnd/>
          </a:ln>
          <a:effectLst/>
        </p:spPr>
      </p:pic>
      <p:sp>
        <p:nvSpPr>
          <p:cNvPr id="41" name="円柱 40"/>
          <p:cNvSpPr/>
          <p:nvPr/>
        </p:nvSpPr>
        <p:spPr>
          <a:xfrm>
            <a:off x="4139952" y="5229200"/>
            <a:ext cx="2160240" cy="144016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自動構築対訳辞書</a:t>
            </a:r>
            <a:endParaRPr kumimoji="1" lang="ja-JP" altLang="en-US" dirty="0"/>
          </a:p>
        </p:txBody>
      </p:sp>
      <p:sp>
        <p:nvSpPr>
          <p:cNvPr id="42" name="上矢印 41"/>
          <p:cNvSpPr/>
          <p:nvPr/>
        </p:nvSpPr>
        <p:spPr>
          <a:xfrm>
            <a:off x="4860032" y="4725144"/>
            <a:ext cx="648072" cy="36004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1403648" y="5131931"/>
            <a:ext cx="282129" cy="169277"/>
          </a:xfrm>
          <a:prstGeom prst="rect">
            <a:avLst/>
          </a:prstGeom>
          <a:noFill/>
        </p:spPr>
        <p:txBody>
          <a:bodyPr wrap="none" lIns="0" tIns="0" rIns="0" bIns="0" rtlCol="0">
            <a:spAutoFit/>
          </a:bodyPr>
          <a:lstStyle/>
          <a:p>
            <a:r>
              <a:rPr kumimoji="1" lang="ja-JP" altLang="en-US" sz="1100" dirty="0" smtClean="0">
                <a:solidFill>
                  <a:schemeClr val="accent1"/>
                </a:solidFill>
              </a:rPr>
              <a:t>組織</a:t>
            </a:r>
            <a:endParaRPr kumimoji="1" lang="ja-JP" altLang="en-US" sz="1100" dirty="0">
              <a:solidFill>
                <a:schemeClr val="accent1"/>
              </a:solidFill>
            </a:endParaRPr>
          </a:p>
        </p:txBody>
      </p:sp>
      <p:sp>
        <p:nvSpPr>
          <p:cNvPr id="44" name="テキスト ボックス 43"/>
          <p:cNvSpPr txBox="1"/>
          <p:nvPr/>
        </p:nvSpPr>
        <p:spPr>
          <a:xfrm>
            <a:off x="1763688" y="5131931"/>
            <a:ext cx="357470" cy="169277"/>
          </a:xfrm>
          <a:prstGeom prst="rect">
            <a:avLst/>
          </a:prstGeom>
          <a:noFill/>
        </p:spPr>
        <p:txBody>
          <a:bodyPr wrap="none" lIns="0" tIns="0" rIns="0" bIns="0" rtlCol="0">
            <a:spAutoFit/>
          </a:bodyPr>
          <a:lstStyle/>
          <a:p>
            <a:r>
              <a:rPr kumimoji="1" lang="ja-JP" altLang="en-US" sz="1100" dirty="0" smtClean="0">
                <a:solidFill>
                  <a:schemeClr val="accent1"/>
                </a:solidFill>
              </a:rPr>
              <a:t>チップ</a:t>
            </a:r>
            <a:endParaRPr kumimoji="1" lang="ja-JP" altLang="en-US" sz="1100" dirty="0">
              <a:solidFill>
                <a:schemeClr val="accent1"/>
              </a:solidFill>
            </a:endParaRPr>
          </a:p>
        </p:txBody>
      </p:sp>
      <p:sp>
        <p:nvSpPr>
          <p:cNvPr id="45" name="テキスト ボックス 44"/>
          <p:cNvSpPr txBox="1"/>
          <p:nvPr/>
        </p:nvSpPr>
        <p:spPr>
          <a:xfrm>
            <a:off x="3059832" y="5131931"/>
            <a:ext cx="282129" cy="169277"/>
          </a:xfrm>
          <a:prstGeom prst="rect">
            <a:avLst/>
          </a:prstGeom>
          <a:noFill/>
        </p:spPr>
        <p:txBody>
          <a:bodyPr wrap="none" lIns="0" tIns="0" rIns="0" bIns="0" rtlCol="0">
            <a:spAutoFit/>
          </a:bodyPr>
          <a:lstStyle/>
          <a:p>
            <a:r>
              <a:rPr kumimoji="1" lang="ja-JP" altLang="en-US" sz="1100" dirty="0" smtClean="0">
                <a:solidFill>
                  <a:schemeClr val="accent1"/>
                </a:solidFill>
              </a:rPr>
              <a:t>組織</a:t>
            </a:r>
            <a:endParaRPr kumimoji="1" lang="ja-JP" altLang="en-US" sz="1100" dirty="0">
              <a:solidFill>
                <a:schemeClr val="accent1"/>
              </a:solidFill>
            </a:endParaRPr>
          </a:p>
        </p:txBody>
      </p:sp>
      <p:sp>
        <p:nvSpPr>
          <p:cNvPr id="46" name="テキスト ボックス 45"/>
          <p:cNvSpPr txBox="1"/>
          <p:nvPr/>
        </p:nvSpPr>
        <p:spPr>
          <a:xfrm>
            <a:off x="1403648" y="5517232"/>
            <a:ext cx="843180" cy="169277"/>
          </a:xfrm>
          <a:prstGeom prst="rect">
            <a:avLst/>
          </a:prstGeom>
          <a:noFill/>
        </p:spPr>
        <p:txBody>
          <a:bodyPr wrap="none" lIns="0" tIns="0" rIns="0" bIns="0" rtlCol="0">
            <a:spAutoFit/>
          </a:bodyPr>
          <a:lstStyle/>
          <a:p>
            <a:r>
              <a:rPr kumimoji="1" lang="ja-JP" altLang="en-US" sz="1100" dirty="0" smtClean="0">
                <a:solidFill>
                  <a:schemeClr val="accent1"/>
                </a:solidFill>
              </a:rPr>
              <a:t>マイクロアレイ</a:t>
            </a:r>
            <a:endParaRPr kumimoji="1" lang="ja-JP" altLang="en-US" sz="1100" dirty="0">
              <a:solidFill>
                <a:schemeClr val="accent1"/>
              </a:solidFill>
            </a:endParaRPr>
          </a:p>
        </p:txBody>
      </p:sp>
      <p:sp>
        <p:nvSpPr>
          <p:cNvPr id="48" name="テキスト ボックス 47"/>
          <p:cNvSpPr txBox="1"/>
          <p:nvPr/>
        </p:nvSpPr>
        <p:spPr>
          <a:xfrm>
            <a:off x="3275856" y="5877272"/>
            <a:ext cx="282129" cy="169277"/>
          </a:xfrm>
          <a:prstGeom prst="rect">
            <a:avLst/>
          </a:prstGeom>
          <a:noFill/>
        </p:spPr>
        <p:txBody>
          <a:bodyPr wrap="none" lIns="0" tIns="0" rIns="0" bIns="0" rtlCol="0">
            <a:spAutoFit/>
          </a:bodyPr>
          <a:lstStyle/>
          <a:p>
            <a:r>
              <a:rPr kumimoji="1" lang="ja-JP" altLang="en-US" sz="1100" dirty="0" smtClean="0">
                <a:solidFill>
                  <a:schemeClr val="accent1"/>
                </a:solidFill>
              </a:rPr>
              <a:t>組織</a:t>
            </a:r>
            <a:endParaRPr kumimoji="1" lang="ja-JP" altLang="en-US" sz="1100" dirty="0">
              <a:solidFill>
                <a:schemeClr val="accent1"/>
              </a:solidFill>
            </a:endParaRPr>
          </a:p>
        </p:txBody>
      </p:sp>
      <p:sp>
        <p:nvSpPr>
          <p:cNvPr id="35" name="テキスト ボックス 34"/>
          <p:cNvSpPr txBox="1"/>
          <p:nvPr/>
        </p:nvSpPr>
        <p:spPr>
          <a:xfrm>
            <a:off x="3059832" y="6237312"/>
            <a:ext cx="423193" cy="169277"/>
          </a:xfrm>
          <a:prstGeom prst="rect">
            <a:avLst/>
          </a:prstGeom>
          <a:noFill/>
        </p:spPr>
        <p:txBody>
          <a:bodyPr wrap="none" lIns="0" tIns="0" rIns="0" bIns="0" rtlCol="0">
            <a:spAutoFit/>
          </a:bodyPr>
          <a:lstStyle/>
          <a:p>
            <a:r>
              <a:rPr kumimoji="1" lang="ja-JP" altLang="en-US" sz="1100" dirty="0" smtClean="0">
                <a:solidFill>
                  <a:schemeClr val="accent1"/>
                </a:solidFill>
              </a:rPr>
              <a:t>支持体</a:t>
            </a:r>
            <a:endParaRPr kumimoji="1" lang="en-US" altLang="ja-JP" sz="1100" dirty="0" smtClean="0">
              <a:solidFill>
                <a:schemeClr val="accent1"/>
              </a:solidFill>
            </a:endParaRPr>
          </a:p>
        </p:txBody>
      </p:sp>
      <p:sp>
        <p:nvSpPr>
          <p:cNvPr id="36" name="テキスト ボックス 35"/>
          <p:cNvSpPr txBox="1"/>
          <p:nvPr/>
        </p:nvSpPr>
        <p:spPr>
          <a:xfrm>
            <a:off x="1547664" y="6237312"/>
            <a:ext cx="282129" cy="169277"/>
          </a:xfrm>
          <a:prstGeom prst="rect">
            <a:avLst/>
          </a:prstGeom>
          <a:noFill/>
        </p:spPr>
        <p:txBody>
          <a:bodyPr wrap="none" lIns="0" tIns="0" rIns="0" bIns="0" rtlCol="0">
            <a:spAutoFit/>
          </a:bodyPr>
          <a:lstStyle/>
          <a:p>
            <a:r>
              <a:rPr kumimoji="1" lang="ja-JP" altLang="en-US" sz="1100" dirty="0" smtClean="0">
                <a:solidFill>
                  <a:schemeClr val="accent1"/>
                </a:solidFill>
              </a:rPr>
              <a:t>切片</a:t>
            </a:r>
            <a:endParaRPr kumimoji="1" lang="en-US" altLang="ja-JP" sz="1100" dirty="0" smtClean="0">
              <a:solidFill>
                <a:schemeClr val="accent1"/>
              </a:solidFill>
            </a:endParaRPr>
          </a:p>
        </p:txBody>
      </p:sp>
      <p:sp>
        <p:nvSpPr>
          <p:cNvPr id="37" name="テキスト ボックス 36"/>
          <p:cNvSpPr txBox="1"/>
          <p:nvPr/>
        </p:nvSpPr>
        <p:spPr>
          <a:xfrm>
            <a:off x="755576" y="5157192"/>
            <a:ext cx="504056" cy="184666"/>
          </a:xfrm>
          <a:prstGeom prst="rect">
            <a:avLst/>
          </a:prstGeom>
          <a:solidFill>
            <a:srgbClr val="FFC000"/>
          </a:solidFill>
        </p:spPr>
        <p:txBody>
          <a:bodyPr wrap="square" lIns="0" tIns="0" rIns="0" bIns="0" rtlCol="0">
            <a:spAutoFit/>
          </a:bodyPr>
          <a:lstStyle/>
          <a:p>
            <a:r>
              <a:rPr kumimoji="1" lang="en-US" altLang="ja-JP" sz="1200" dirty="0" smtClean="0"/>
              <a:t>Doc3</a:t>
            </a:r>
            <a:endParaRPr kumimoji="1" lang="ja-JP" altLang="en-US" sz="1200" dirty="0"/>
          </a:p>
        </p:txBody>
      </p:sp>
      <p:sp>
        <p:nvSpPr>
          <p:cNvPr id="5" name="スライド番号プレースホルダー 4"/>
          <p:cNvSpPr>
            <a:spLocks noGrp="1"/>
          </p:cNvSpPr>
          <p:nvPr>
            <p:ph type="sldNum" sz="quarter" idx="12"/>
          </p:nvPr>
        </p:nvSpPr>
        <p:spPr/>
        <p:txBody>
          <a:bodyPr/>
          <a:lstStyle/>
          <a:p>
            <a:fld id="{AFDC7C45-5646-A643-99B5-5C213D97119B}" type="slidenum">
              <a:rPr kumimoji="1" lang="ja-JP" altLang="en-US" smtClean="0"/>
              <a:pPr/>
              <a:t>13</a:t>
            </a:fld>
            <a:endParaRPr kumimoji="1" lang="ja-JP" altLang="en-US"/>
          </a:p>
        </p:txBody>
      </p:sp>
    </p:spTree>
    <p:extLst>
      <p:ext uri="{BB962C8B-B14F-4D97-AF65-F5344CB8AC3E}">
        <p14:creationId xmlns:p14="http://schemas.microsoft.com/office/powerpoint/2010/main" val="916499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dissolv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up)">
                                      <p:cBhvr>
                                        <p:cTn id="16" dur="500"/>
                                        <p:tgtEl>
                                          <p:spTgt spid="39"/>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dissolve">
                                      <p:cBhvr>
                                        <p:cTn id="20" dur="500"/>
                                        <p:tgtEl>
                                          <p:spTgt spid="2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dissolve">
                                      <p:cBhvr>
                                        <p:cTn id="23" dur="500"/>
                                        <p:tgtEl>
                                          <p:spTgt spid="3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dissolve">
                                      <p:cBhvr>
                                        <p:cTn id="26" dur="500"/>
                                        <p:tgtEl>
                                          <p:spTgt spid="3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dissolv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right)">
                                      <p:cBhvr>
                                        <p:cTn id="34" dur="500"/>
                                        <p:tgtEl>
                                          <p:spTgt spid="40"/>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dissolve">
                                      <p:cBhvr>
                                        <p:cTn id="41" dur="500"/>
                                        <p:tgtEl>
                                          <p:spTgt spid="1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ssolve">
                                      <p:cBhvr>
                                        <p:cTn id="44" dur="500"/>
                                        <p:tgtEl>
                                          <p:spTgt spid="19"/>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ssolve">
                                      <p:cBhvr>
                                        <p:cTn id="47" dur="500"/>
                                        <p:tgtEl>
                                          <p:spTgt spid="20"/>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dissolve">
                                      <p:cBhvr>
                                        <p:cTn id="50" dur="500"/>
                                        <p:tgtEl>
                                          <p:spTgt spid="21"/>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dissolve">
                                      <p:cBhvr>
                                        <p:cTn id="53" dur="500"/>
                                        <p:tgtEl>
                                          <p:spTgt spid="22"/>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dissolve">
                                      <p:cBhvr>
                                        <p:cTn id="56" dur="500"/>
                                        <p:tgtEl>
                                          <p:spTgt spid="43"/>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dissolve">
                                      <p:cBhvr>
                                        <p:cTn id="59" dur="500"/>
                                        <p:tgtEl>
                                          <p:spTgt spid="44"/>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dissolve">
                                      <p:cBhvr>
                                        <p:cTn id="62" dur="500"/>
                                        <p:tgtEl>
                                          <p:spTgt spid="45"/>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dissolve">
                                      <p:cBhvr>
                                        <p:cTn id="65" dur="500"/>
                                        <p:tgtEl>
                                          <p:spTgt spid="46"/>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dissolve">
                                      <p:cBhvr>
                                        <p:cTn id="68" dur="500"/>
                                        <p:tgtEl>
                                          <p:spTgt spid="48"/>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dissolve">
                                      <p:cBhvr>
                                        <p:cTn id="71" dur="500"/>
                                        <p:tgtEl>
                                          <p:spTgt spid="35"/>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dissolve">
                                      <p:cBhvr>
                                        <p:cTn id="74" dur="500"/>
                                        <p:tgtEl>
                                          <p:spTgt spid="36"/>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dissolve">
                                      <p:cBhvr>
                                        <p:cTn id="7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animBg="1"/>
      <p:bldP spid="30" grpId="0" animBg="1"/>
      <p:bldP spid="31" grpId="0" animBg="1"/>
      <p:bldP spid="32" grpId="0" animBg="1"/>
      <p:bldP spid="38" grpId="0" animBg="1"/>
      <p:bldP spid="25" grpId="0" animBg="1"/>
      <p:bldP spid="39" grpId="0" animBg="1"/>
      <p:bldP spid="40" grpId="0" animBg="1"/>
      <p:bldP spid="43" grpId="0"/>
      <p:bldP spid="44" grpId="0"/>
      <p:bldP spid="45" grpId="0"/>
      <p:bldP spid="46" grpId="0"/>
      <p:bldP spid="48" grpId="0"/>
      <p:bldP spid="35" grpId="0"/>
      <p:bldP spid="36" grpId="0"/>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a:bodyPr>
          <a:lstStyle/>
          <a:p>
            <a:r>
              <a:rPr kumimoji="1" lang="ja-JP" altLang="en-US" dirty="0" smtClean="0"/>
              <a:t>言語横断文書検索</a:t>
            </a:r>
            <a:endParaRPr kumimoji="1" lang="ja-JP" altLang="en-US" dirty="0"/>
          </a:p>
        </p:txBody>
      </p:sp>
      <p:pic>
        <p:nvPicPr>
          <p:cNvPr id="4" name="図 3" descr="スクリーンショット 2014-07-03 18.24.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4147"/>
            <a:ext cx="9144000" cy="4756757"/>
          </a:xfrm>
          <a:prstGeom prst="rect">
            <a:avLst/>
          </a:prstGeom>
        </p:spPr>
      </p:pic>
      <p:sp>
        <p:nvSpPr>
          <p:cNvPr id="3" name="角丸四角形吹き出し 2"/>
          <p:cNvSpPr/>
          <p:nvPr/>
        </p:nvSpPr>
        <p:spPr>
          <a:xfrm>
            <a:off x="1451494" y="1316494"/>
            <a:ext cx="1294799" cy="371092"/>
          </a:xfrm>
          <a:prstGeom prst="wedgeRoundRectCallout">
            <a:avLst>
              <a:gd name="adj1" fmla="val -47604"/>
              <a:gd name="adj2" fmla="val 8286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細胞　老化</a:t>
            </a:r>
            <a:endParaRPr kumimoji="1" lang="ja-JP" altLang="en-US" dirty="0"/>
          </a:p>
        </p:txBody>
      </p:sp>
      <p:sp>
        <p:nvSpPr>
          <p:cNvPr id="5" name="角丸四角形吹き出し 4"/>
          <p:cNvSpPr/>
          <p:nvPr/>
        </p:nvSpPr>
        <p:spPr>
          <a:xfrm>
            <a:off x="4453446" y="1316494"/>
            <a:ext cx="1352529" cy="371093"/>
          </a:xfrm>
          <a:prstGeom prst="wedgeRoundRectCallout">
            <a:avLst>
              <a:gd name="adj1" fmla="val -34857"/>
              <a:gd name="adj2" fmla="val 82500"/>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dirty="0" smtClean="0"/>
              <a:t>细胞　</a:t>
            </a:r>
            <a:r>
              <a:rPr lang="ja-JP" altLang="en-US" dirty="0"/>
              <a:t>衰老</a:t>
            </a:r>
            <a:endParaRPr kumimoji="1" lang="ja-JP" altLang="en-US" dirty="0"/>
          </a:p>
        </p:txBody>
      </p:sp>
      <p:sp>
        <p:nvSpPr>
          <p:cNvPr id="6" name="スライド番号プレースホルダー 5"/>
          <p:cNvSpPr>
            <a:spLocks noGrp="1"/>
          </p:cNvSpPr>
          <p:nvPr>
            <p:ph type="sldNum" sz="quarter" idx="12"/>
          </p:nvPr>
        </p:nvSpPr>
        <p:spPr/>
        <p:txBody>
          <a:bodyPr/>
          <a:lstStyle/>
          <a:p>
            <a:fld id="{D7F747AE-5810-EA46-931B-83F06ACBD993}" type="slidenum">
              <a:rPr kumimoji="1" lang="ja-JP" altLang="en-US" smtClean="0"/>
              <a:t>14</a:t>
            </a:fld>
            <a:endParaRPr kumimoji="1" lang="ja-JP" altLang="en-US"/>
          </a:p>
        </p:txBody>
      </p:sp>
    </p:spTree>
    <p:extLst>
      <p:ext uri="{BB962C8B-B14F-4D97-AF65-F5344CB8AC3E}">
        <p14:creationId xmlns:p14="http://schemas.microsoft.com/office/powerpoint/2010/main" val="40236372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日中対訳コーパス構築</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日本側</a:t>
            </a:r>
            <a:endParaRPr lang="en-US" altLang="ja-JP" dirty="0" smtClean="0"/>
          </a:p>
          <a:p>
            <a:pPr lvl="1"/>
            <a:r>
              <a:rPr lang="ja-JP" altLang="en-US" dirty="0" smtClean="0"/>
              <a:t>既存の対訳抄録からの対訳文の自動獲得</a:t>
            </a:r>
            <a:endParaRPr lang="en-US" altLang="ja-JP" dirty="0"/>
          </a:p>
          <a:p>
            <a:pPr lvl="2"/>
            <a:r>
              <a:rPr lang="ja-JP" altLang="en-US" dirty="0" smtClean="0"/>
              <a:t>現状</a:t>
            </a:r>
            <a:r>
              <a:rPr lang="en-US" altLang="ja-JP" dirty="0" smtClean="0"/>
              <a:t>2.4M</a:t>
            </a:r>
            <a:r>
              <a:rPr lang="ja-JP" altLang="en-US" dirty="0" smtClean="0"/>
              <a:t>文ペア</a:t>
            </a:r>
            <a:endParaRPr lang="en-US" altLang="ja-JP" dirty="0"/>
          </a:p>
          <a:p>
            <a:pPr lvl="1"/>
            <a:r>
              <a:rPr lang="ja-JP" altLang="en-US" dirty="0" smtClean="0"/>
              <a:t>中国語文献の人手による日本語への翻訳</a:t>
            </a:r>
            <a:endParaRPr lang="en-US" altLang="ja-JP" dirty="0" smtClean="0"/>
          </a:p>
          <a:p>
            <a:pPr lvl="2"/>
            <a:r>
              <a:rPr lang="ja-JP" altLang="en-US" dirty="0" smtClean="0"/>
              <a:t>現状</a:t>
            </a:r>
            <a:r>
              <a:rPr lang="en-US" altLang="ja-JP" dirty="0" smtClean="0"/>
              <a:t>7,000</a:t>
            </a:r>
            <a:r>
              <a:rPr lang="ja-JP" altLang="en-US" dirty="0" smtClean="0"/>
              <a:t>記事、さらに</a:t>
            </a:r>
            <a:r>
              <a:rPr lang="en-US" altLang="ja-JP" dirty="0" smtClean="0"/>
              <a:t>7,000</a:t>
            </a:r>
            <a:r>
              <a:rPr lang="ja-JP" altLang="en-US" dirty="0" smtClean="0"/>
              <a:t>記事を今年度中に翻訳</a:t>
            </a:r>
            <a:endParaRPr lang="en-US" altLang="ja-JP" dirty="0"/>
          </a:p>
          <a:p>
            <a:r>
              <a:rPr lang="ja-JP" altLang="en-US" dirty="0" smtClean="0"/>
              <a:t>中国側</a:t>
            </a:r>
            <a:endParaRPr lang="en-US" altLang="ja-JP" dirty="0" smtClean="0"/>
          </a:p>
          <a:p>
            <a:pPr lvl="1"/>
            <a:r>
              <a:rPr lang="ja-JP" altLang="en-US" dirty="0" smtClean="0"/>
              <a:t>翻訳支援ツールを使用した（</a:t>
            </a:r>
            <a:r>
              <a:rPr lang="en-US" altLang="ja-JP" dirty="0" smtClean="0"/>
              <a:t>Computer-assisted Translation: CAT</a:t>
            </a:r>
            <a:r>
              <a:rPr lang="ja-JP" altLang="en-US" dirty="0" smtClean="0"/>
              <a:t>）日英コーパスの中国語への翻訳</a:t>
            </a:r>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D7F747AE-5810-EA46-931B-83F06ACBD993}" type="slidenum">
              <a:rPr kumimoji="1" lang="ja-JP" altLang="en-US" smtClean="0"/>
              <a:t>15</a:t>
            </a:fld>
            <a:endParaRPr kumimoji="1" lang="ja-JP" altLang="en-US"/>
          </a:p>
        </p:txBody>
      </p:sp>
    </p:spTree>
    <p:extLst>
      <p:ext uri="{BB962C8B-B14F-4D97-AF65-F5344CB8AC3E}">
        <p14:creationId xmlns:p14="http://schemas.microsoft.com/office/powerpoint/2010/main" val="25070868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117"/>
            <a:ext cx="8229600" cy="804652"/>
          </a:xfrm>
        </p:spPr>
        <p:txBody>
          <a:bodyPr>
            <a:normAutofit fontScale="90000"/>
          </a:bodyPr>
          <a:lstStyle/>
          <a:p>
            <a:r>
              <a:rPr kumimoji="1" lang="ja-JP" altLang="en-US" dirty="0" smtClean="0"/>
              <a:t>機械翻訳の後編集インターフェース</a:t>
            </a:r>
            <a:endParaRPr kumimoji="1" lang="ja-JP" altLang="en-US" dirty="0"/>
          </a:p>
        </p:txBody>
      </p:sp>
      <p:pic>
        <p:nvPicPr>
          <p:cNvPr id="5" name="図 4" descr="スクリーンショット 2014-07-02 11.51.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 y="818769"/>
            <a:ext cx="9143921" cy="8471363"/>
          </a:xfrm>
          <a:prstGeom prst="rect">
            <a:avLst/>
          </a:prstGeom>
        </p:spPr>
      </p:pic>
      <p:sp>
        <p:nvSpPr>
          <p:cNvPr id="7" name="テキスト ボックス 6"/>
          <p:cNvSpPr txBox="1"/>
          <p:nvPr/>
        </p:nvSpPr>
        <p:spPr>
          <a:xfrm>
            <a:off x="1205553" y="3658144"/>
            <a:ext cx="483511" cy="215444"/>
          </a:xfrm>
          <a:prstGeom prst="rect">
            <a:avLst/>
          </a:prstGeom>
          <a:solidFill>
            <a:schemeClr val="bg1"/>
          </a:solidFill>
        </p:spPr>
        <p:txBody>
          <a:bodyPr wrap="square" lIns="0" tIns="0" rIns="0" bIns="0" rtlCol="0">
            <a:spAutoFit/>
          </a:bodyPr>
          <a:lstStyle/>
          <a:p>
            <a:r>
              <a:rPr kumimoji="1" lang="en-US" altLang="ja-JP" sz="1400" dirty="0" smtClean="0"/>
              <a:t>Input:</a:t>
            </a:r>
            <a:endParaRPr kumimoji="1" lang="ja-JP" altLang="en-US" sz="1400" dirty="0"/>
          </a:p>
        </p:txBody>
      </p:sp>
      <p:sp>
        <p:nvSpPr>
          <p:cNvPr id="8" name="テキスト ボックス 7"/>
          <p:cNvSpPr txBox="1"/>
          <p:nvPr/>
        </p:nvSpPr>
        <p:spPr>
          <a:xfrm>
            <a:off x="1186211" y="4248940"/>
            <a:ext cx="870323" cy="215444"/>
          </a:xfrm>
          <a:prstGeom prst="rect">
            <a:avLst/>
          </a:prstGeom>
          <a:solidFill>
            <a:schemeClr val="bg1"/>
          </a:solidFill>
        </p:spPr>
        <p:txBody>
          <a:bodyPr wrap="square" lIns="0" tIns="0" rIns="0" bIns="0" rtlCol="0">
            <a:spAutoFit/>
          </a:bodyPr>
          <a:lstStyle/>
          <a:p>
            <a:r>
              <a:rPr kumimoji="1" lang="en-US" altLang="ja-JP" sz="1400" dirty="0" smtClean="0"/>
              <a:t>MT output:</a:t>
            </a:r>
            <a:endParaRPr kumimoji="1" lang="ja-JP" altLang="en-US" sz="1400" dirty="0"/>
          </a:p>
        </p:txBody>
      </p:sp>
      <p:sp>
        <p:nvSpPr>
          <p:cNvPr id="9" name="テキスト ボックス 8"/>
          <p:cNvSpPr txBox="1"/>
          <p:nvPr/>
        </p:nvSpPr>
        <p:spPr>
          <a:xfrm>
            <a:off x="1186211" y="4833290"/>
            <a:ext cx="2314409" cy="215444"/>
          </a:xfrm>
          <a:prstGeom prst="rect">
            <a:avLst/>
          </a:prstGeom>
          <a:solidFill>
            <a:schemeClr val="bg1"/>
          </a:solidFill>
        </p:spPr>
        <p:txBody>
          <a:bodyPr wrap="square" lIns="0" tIns="0" rIns="0" bIns="0" rtlCol="0">
            <a:spAutoFit/>
          </a:bodyPr>
          <a:lstStyle/>
          <a:p>
            <a:r>
              <a:rPr lang="en-US" altLang="ja-JP" sz="1400" dirty="0" smtClean="0"/>
              <a:t>Modified Translation:</a:t>
            </a:r>
            <a:endParaRPr kumimoji="1" lang="ja-JP" altLang="en-US" sz="1400" dirty="0"/>
          </a:p>
        </p:txBody>
      </p:sp>
      <p:sp>
        <p:nvSpPr>
          <p:cNvPr id="3" name="スライド番号プレースホルダー 2"/>
          <p:cNvSpPr>
            <a:spLocks noGrp="1"/>
          </p:cNvSpPr>
          <p:nvPr>
            <p:ph type="sldNum" sz="quarter" idx="12"/>
          </p:nvPr>
        </p:nvSpPr>
        <p:spPr/>
        <p:txBody>
          <a:bodyPr/>
          <a:lstStyle/>
          <a:p>
            <a:fld id="{D7F747AE-5810-EA46-931B-83F06ACBD993}" type="slidenum">
              <a:rPr kumimoji="1" lang="ja-JP" altLang="en-US" smtClean="0"/>
              <a:t>16</a:t>
            </a:fld>
            <a:endParaRPr kumimoji="1" lang="ja-JP" altLang="en-US"/>
          </a:p>
        </p:txBody>
      </p:sp>
    </p:spTree>
    <p:extLst>
      <p:ext uri="{BB962C8B-B14F-4D97-AF65-F5344CB8AC3E}">
        <p14:creationId xmlns:p14="http://schemas.microsoft.com/office/powerpoint/2010/main" val="36863176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kumimoji="1" lang="ja-JP" altLang="en-US" dirty="0" smtClean="0"/>
              <a:t>後編集ツールの翻訳速度への影響</a:t>
            </a:r>
            <a:endParaRPr kumimoji="1" lang="ja-JP" altLang="en-US" dirty="0"/>
          </a:p>
        </p:txBody>
      </p:sp>
      <p:sp>
        <p:nvSpPr>
          <p:cNvPr id="4" name="スライド番号プレースホルダー 3"/>
          <p:cNvSpPr>
            <a:spLocks noGrp="1"/>
          </p:cNvSpPr>
          <p:nvPr>
            <p:ph type="sldNum" sz="quarter" idx="12"/>
          </p:nvPr>
        </p:nvSpPr>
        <p:spPr/>
        <p:txBody>
          <a:bodyPr/>
          <a:lstStyle/>
          <a:p>
            <a:fld id="{AFDC7C45-5646-A643-99B5-5C213D97119B}" type="slidenum">
              <a:rPr kumimoji="1" lang="ja-JP" altLang="en-US" smtClean="0"/>
              <a:pPr/>
              <a:t>17</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2043996021"/>
              </p:ext>
            </p:extLst>
          </p:nvPr>
        </p:nvGraphicFramePr>
        <p:xfrm>
          <a:off x="685800" y="3256195"/>
          <a:ext cx="7920164" cy="2966720"/>
        </p:xfrm>
        <a:graphic>
          <a:graphicData uri="http://schemas.openxmlformats.org/drawingml/2006/table">
            <a:tbl>
              <a:tblPr firstRow="1" bandRow="1">
                <a:tableStyleId>{F5AB1C69-6EDB-4FF4-983F-18BD219EF322}</a:tableStyleId>
              </a:tblPr>
              <a:tblGrid>
                <a:gridCol w="1453463"/>
                <a:gridCol w="1097280"/>
                <a:gridCol w="1080090"/>
                <a:gridCol w="1072947"/>
                <a:gridCol w="1096052"/>
                <a:gridCol w="1063459"/>
                <a:gridCol w="1056873"/>
              </a:tblGrid>
              <a:tr h="370840">
                <a:tc rowSpan="2">
                  <a:txBody>
                    <a:bodyPr/>
                    <a:lstStyle/>
                    <a:p>
                      <a:endParaRPr kumimoji="1" lang="ja-JP" altLang="en-US" dirty="0"/>
                    </a:p>
                  </a:txBody>
                  <a:tcPr>
                    <a:lnR w="38100" cap="flat" cmpd="sng" algn="ctr">
                      <a:solidFill>
                        <a:prstClr val="white"/>
                      </a:solidFill>
                      <a:prstDash val="solid"/>
                      <a:round/>
                      <a:headEnd type="none" w="med" len="med"/>
                      <a:tailEnd type="none" w="med" len="med"/>
                    </a:lnR>
                    <a:lnB w="38100" cap="flat" cmpd="sng" algn="ctr">
                      <a:solidFill>
                        <a:prstClr val="white"/>
                      </a:solidFill>
                      <a:prstDash val="solid"/>
                      <a:round/>
                      <a:headEnd type="none" w="med" len="med"/>
                      <a:tailEnd type="none" w="med" len="med"/>
                    </a:lnB>
                  </a:tcPr>
                </a:tc>
                <a:tc gridSpan="2">
                  <a:txBody>
                    <a:bodyPr/>
                    <a:lstStyle/>
                    <a:p>
                      <a:pPr algn="ctr"/>
                      <a:r>
                        <a:rPr kumimoji="1" lang="ja-JP" altLang="en-US" dirty="0" smtClean="0"/>
                        <a:t>環境分野</a:t>
                      </a:r>
                      <a:endParaRPr kumimoji="1" lang="ja-JP" altLang="en-US" dirty="0"/>
                    </a:p>
                  </a:txBody>
                  <a:tcPr>
                    <a:lnL w="38100" cap="flat" cmpd="sng" algn="ctr">
                      <a:solidFill>
                        <a:prstClr val="white"/>
                      </a:solid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dirty="0" smtClean="0"/>
                        <a:t>情報分野</a:t>
                      </a:r>
                      <a:endParaRPr kumimoji="1" lang="ja-JP" altLang="en-US" dirty="0"/>
                    </a:p>
                  </a:txBody>
                  <a:tcPr>
                    <a:lnB w="12700" cap="flat" cmpd="sng" algn="ctr">
                      <a:no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dirty="0" smtClean="0"/>
                        <a:t>医療分野</a:t>
                      </a:r>
                      <a:endParaRPr kumimoji="1" lang="ja-JP" altLang="en-US" dirty="0"/>
                    </a:p>
                  </a:txBody>
                  <a:tcPr>
                    <a:lnB w="12700" cap="flat" cmpd="sng" algn="ctr">
                      <a:noFill/>
                      <a:prstDash val="solid"/>
                      <a:round/>
                      <a:headEnd type="none" w="med" len="med"/>
                      <a:tailEnd type="none" w="med" len="med"/>
                    </a:lnB>
                  </a:tcPr>
                </a:tc>
                <a:tc hMerge="1">
                  <a:txBody>
                    <a:bodyPr/>
                    <a:lstStyle/>
                    <a:p>
                      <a:endParaRPr kumimoji="1" lang="ja-JP" altLang="en-US" dirty="0"/>
                    </a:p>
                  </a:txBody>
                  <a:tcPr/>
                </a:tc>
              </a:tr>
              <a:tr h="370840">
                <a:tc vMerge="1">
                  <a:txBody>
                    <a:bodyPr/>
                    <a:lstStyle/>
                    <a:p>
                      <a:endParaRPr kumimoji="1" lang="ja-JP" altLang="en-US" dirty="0"/>
                    </a:p>
                  </a:txBody>
                  <a:tcPr>
                    <a:lnB w="38100" cap="flat" cmpd="sng" algn="ctr">
                      <a:solidFill>
                        <a:prstClr val="white"/>
                      </a:solidFill>
                      <a:prstDash val="solid"/>
                      <a:round/>
                      <a:headEnd type="none" w="med" len="med"/>
                      <a:tailEnd type="none" w="med" len="med"/>
                    </a:lnB>
                    <a:solidFill>
                      <a:schemeClr val="accent3"/>
                    </a:solidFill>
                  </a:tcPr>
                </a:tc>
                <a:tc>
                  <a:txBody>
                    <a:bodyPr/>
                    <a:lstStyle/>
                    <a:p>
                      <a:r>
                        <a:rPr kumimoji="1" lang="ja-JP" altLang="en-US" b="1" dirty="0" smtClean="0">
                          <a:solidFill>
                            <a:schemeClr val="bg1"/>
                          </a:solidFill>
                        </a:rPr>
                        <a:t>翻訳者</a:t>
                      </a:r>
                      <a:r>
                        <a:rPr kumimoji="1" lang="en-US" altLang="ja-JP" b="1" dirty="0" smtClean="0">
                          <a:solidFill>
                            <a:schemeClr val="bg1"/>
                          </a:solidFill>
                        </a:rPr>
                        <a:t> A</a:t>
                      </a:r>
                      <a:endParaRPr kumimoji="1" lang="ja-JP" altLang="en-US" b="1" dirty="0">
                        <a:solidFill>
                          <a:schemeClr val="bg1"/>
                        </a:solidFill>
                      </a:endParaRPr>
                    </a:p>
                  </a:txBody>
                  <a:tcPr>
                    <a:lnL w="38100" cap="flat" cmpd="sng" algn="ctr">
                      <a:solidFill>
                        <a:prstClr val="white"/>
                      </a:solidFill>
                      <a:prstDash val="solid"/>
                      <a:round/>
                      <a:headEnd type="none" w="med" len="med"/>
                      <a:tailEnd type="none" w="med" len="med"/>
                    </a:lnL>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3"/>
                    </a:solidFill>
                  </a:tcPr>
                </a:tc>
                <a:tc>
                  <a:txBody>
                    <a:bodyPr/>
                    <a:lstStyle/>
                    <a:p>
                      <a:r>
                        <a:rPr kumimoji="1" lang="ja-JP" altLang="en-US" b="1" dirty="0" smtClean="0">
                          <a:solidFill>
                            <a:schemeClr val="bg1"/>
                          </a:solidFill>
                        </a:rPr>
                        <a:t>翻訳者</a:t>
                      </a:r>
                      <a:r>
                        <a:rPr kumimoji="1" lang="en-US" altLang="ja-JP" b="1" dirty="0" smtClean="0">
                          <a:solidFill>
                            <a:schemeClr val="bg1"/>
                          </a:solidFill>
                        </a:rPr>
                        <a:t> B</a:t>
                      </a:r>
                      <a:endParaRPr kumimoji="1" lang="ja-JP" altLang="en-US" b="1" dirty="0">
                        <a:solidFill>
                          <a:schemeClr val="bg1"/>
                        </a:solidFill>
                      </a:endParaRPr>
                    </a:p>
                  </a:txBody>
                  <a:tcP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3"/>
                    </a:solidFill>
                  </a:tcPr>
                </a:tc>
                <a:tc>
                  <a:txBody>
                    <a:bodyPr/>
                    <a:lstStyle/>
                    <a:p>
                      <a:r>
                        <a:rPr kumimoji="1" lang="ja-JP" altLang="en-US" b="1" dirty="0" smtClean="0">
                          <a:solidFill>
                            <a:schemeClr val="bg1"/>
                          </a:solidFill>
                        </a:rPr>
                        <a:t>翻訳者</a:t>
                      </a:r>
                      <a:r>
                        <a:rPr kumimoji="1" lang="en-US" altLang="ja-JP" b="1" dirty="0" smtClean="0">
                          <a:solidFill>
                            <a:schemeClr val="bg1"/>
                          </a:solidFill>
                        </a:rPr>
                        <a:t> C</a:t>
                      </a:r>
                      <a:endParaRPr kumimoji="1" lang="ja-JP" altLang="en-US" b="1" dirty="0">
                        <a:solidFill>
                          <a:schemeClr val="bg1"/>
                        </a:solidFill>
                      </a:endParaRPr>
                    </a:p>
                  </a:txBody>
                  <a:tcP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3"/>
                    </a:solidFill>
                  </a:tcPr>
                </a:tc>
                <a:tc>
                  <a:txBody>
                    <a:bodyPr/>
                    <a:lstStyle/>
                    <a:p>
                      <a:r>
                        <a:rPr kumimoji="1" lang="ja-JP" altLang="en-US" b="1" dirty="0" smtClean="0">
                          <a:solidFill>
                            <a:schemeClr val="bg1"/>
                          </a:solidFill>
                        </a:rPr>
                        <a:t>翻訳者</a:t>
                      </a:r>
                      <a:r>
                        <a:rPr kumimoji="1" lang="en-US" altLang="ja-JP" b="1" dirty="0" smtClean="0">
                          <a:solidFill>
                            <a:schemeClr val="bg1"/>
                          </a:solidFill>
                        </a:rPr>
                        <a:t> D</a:t>
                      </a:r>
                      <a:endParaRPr kumimoji="1" lang="ja-JP" altLang="en-US" b="1" dirty="0">
                        <a:solidFill>
                          <a:schemeClr val="bg1"/>
                        </a:solidFill>
                      </a:endParaRPr>
                    </a:p>
                  </a:txBody>
                  <a:tcP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3"/>
                    </a:solidFill>
                  </a:tcPr>
                </a:tc>
                <a:tc>
                  <a:txBody>
                    <a:bodyPr/>
                    <a:lstStyle/>
                    <a:p>
                      <a:r>
                        <a:rPr kumimoji="1" lang="ja-JP" altLang="en-US" b="1" dirty="0" smtClean="0">
                          <a:solidFill>
                            <a:schemeClr val="bg1"/>
                          </a:solidFill>
                        </a:rPr>
                        <a:t>翻訳者</a:t>
                      </a:r>
                      <a:r>
                        <a:rPr kumimoji="1" lang="en-US" altLang="ja-JP" b="1" dirty="0" smtClean="0">
                          <a:solidFill>
                            <a:schemeClr val="bg1"/>
                          </a:solidFill>
                        </a:rPr>
                        <a:t> E</a:t>
                      </a:r>
                      <a:endParaRPr kumimoji="1" lang="ja-JP" altLang="en-US" b="1" dirty="0">
                        <a:solidFill>
                          <a:schemeClr val="bg1"/>
                        </a:solidFill>
                      </a:endParaRPr>
                    </a:p>
                  </a:txBody>
                  <a:tcP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3"/>
                    </a:solidFill>
                  </a:tcPr>
                </a:tc>
                <a:tc>
                  <a:txBody>
                    <a:bodyPr/>
                    <a:lstStyle/>
                    <a:p>
                      <a:r>
                        <a:rPr kumimoji="1" lang="ja-JP" altLang="en-US" b="1" dirty="0" smtClean="0">
                          <a:solidFill>
                            <a:schemeClr val="bg1"/>
                          </a:solidFill>
                        </a:rPr>
                        <a:t>翻訳者</a:t>
                      </a:r>
                      <a:r>
                        <a:rPr kumimoji="1" lang="en-US" altLang="ja-JP" b="1" dirty="0" smtClean="0">
                          <a:solidFill>
                            <a:schemeClr val="bg1"/>
                          </a:solidFill>
                        </a:rPr>
                        <a:t> F</a:t>
                      </a:r>
                      <a:endParaRPr kumimoji="1" lang="ja-JP" altLang="en-US" b="1" dirty="0">
                        <a:solidFill>
                          <a:schemeClr val="bg1"/>
                        </a:solidFill>
                      </a:endParaRPr>
                    </a:p>
                  </a:txBody>
                  <a:tcP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3"/>
                    </a:solidFill>
                  </a:tcPr>
                </a:tc>
              </a:tr>
              <a:tr h="370840">
                <a:tc rowSpan="2">
                  <a:txBody>
                    <a:bodyPr/>
                    <a:lstStyle/>
                    <a:p>
                      <a:pPr algn="ctr"/>
                      <a:r>
                        <a:rPr kumimoji="1" lang="ja-JP" altLang="en-US" dirty="0" smtClean="0"/>
                        <a:t>実験</a:t>
                      </a:r>
                      <a:r>
                        <a:rPr kumimoji="1" lang="en-US" altLang="ja-JP" dirty="0" smtClean="0"/>
                        <a:t>1</a:t>
                      </a:r>
                    </a:p>
                    <a:p>
                      <a:pPr algn="ctr"/>
                      <a:r>
                        <a:rPr kumimoji="1" lang="en-US" altLang="ja-JP" sz="1400" dirty="0" smtClean="0"/>
                        <a:t>(5</a:t>
                      </a:r>
                      <a:r>
                        <a:rPr kumimoji="1" lang="ja-JP" altLang="en-US" sz="1400" dirty="0" smtClean="0"/>
                        <a:t>文書</a:t>
                      </a:r>
                      <a:r>
                        <a:rPr kumimoji="1" lang="en-US" altLang="ja-JP" sz="1400" dirty="0" smtClean="0"/>
                        <a:t>, 30</a:t>
                      </a:r>
                      <a:r>
                        <a:rPr kumimoji="1" lang="ja-JP" altLang="en-US" sz="1400" dirty="0" smtClean="0"/>
                        <a:t>文</a:t>
                      </a:r>
                      <a:r>
                        <a:rPr kumimoji="1" lang="en-US" altLang="ja-JP" sz="1400" dirty="0" smtClean="0"/>
                        <a:t>)</a:t>
                      </a:r>
                      <a:endParaRPr kumimoji="1" lang="ja-JP" altLang="en-US" sz="1400" dirty="0"/>
                    </a:p>
                  </a:txBody>
                  <a:tcPr anchor="ctr">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solidFill>
                      <a:schemeClr val="accent3">
                        <a:lumMod val="20000"/>
                        <a:lumOff val="80000"/>
                      </a:schemeClr>
                    </a:solidFill>
                  </a:tcPr>
                </a:tc>
                <a:tc>
                  <a:txBody>
                    <a:bodyPr/>
                    <a:lstStyle/>
                    <a:p>
                      <a:pPr algn="r"/>
                      <a:r>
                        <a:rPr kumimoji="1" lang="en-US" altLang="ja-JP" dirty="0" smtClean="0"/>
                        <a:t>3:32:04</a:t>
                      </a:r>
                    </a:p>
                  </a:txBody>
                  <a:tcPr>
                    <a:lnL w="38100" cap="flat" cmpd="sng" algn="ctr">
                      <a:solidFill>
                        <a:prstClr val="white"/>
                      </a:solidFill>
                      <a:prstDash val="solid"/>
                      <a:round/>
                      <a:headEnd type="none" w="med" len="med"/>
                      <a:tailEnd type="none" w="med" len="med"/>
                    </a:lnL>
                    <a:lnT w="38100" cap="flat" cmpd="sng" algn="ctr">
                      <a:solidFill>
                        <a:prstClr val="white"/>
                      </a:solidFill>
                      <a:prstDash val="solid"/>
                      <a:round/>
                      <a:headEnd type="none" w="med" len="med"/>
                      <a:tailEnd type="none" w="med" len="med"/>
                    </a:lnT>
                    <a:solidFill>
                      <a:schemeClr val="accent2">
                        <a:lumMod val="20000"/>
                        <a:lumOff val="80000"/>
                      </a:schemeClr>
                    </a:solidFill>
                  </a:tcPr>
                </a:tc>
                <a:tc>
                  <a:txBody>
                    <a:bodyPr/>
                    <a:lstStyle/>
                    <a:p>
                      <a:pPr algn="r"/>
                      <a:r>
                        <a:rPr kumimoji="1" lang="en-US" altLang="ja-JP" dirty="0" smtClean="0"/>
                        <a:t>1:48:00</a:t>
                      </a:r>
                      <a:endParaRPr kumimoji="1" lang="ja-JP" altLang="en-US" dirty="0"/>
                    </a:p>
                  </a:txBody>
                  <a:tcPr>
                    <a:lnT w="38100" cap="flat" cmpd="sng" algn="ctr">
                      <a:solidFill>
                        <a:prstClr val="white"/>
                      </a:solidFill>
                      <a:prstDash val="solid"/>
                      <a:round/>
                      <a:headEnd type="none" w="med" len="med"/>
                      <a:tailEnd type="none" w="med" len="med"/>
                    </a:lnT>
                    <a:solidFill>
                      <a:schemeClr val="accent3">
                        <a:lumMod val="20000"/>
                        <a:lumOff val="80000"/>
                      </a:schemeClr>
                    </a:solidFill>
                  </a:tcPr>
                </a:tc>
                <a:tc>
                  <a:txBody>
                    <a:bodyPr/>
                    <a:lstStyle/>
                    <a:p>
                      <a:pPr algn="r"/>
                      <a:r>
                        <a:rPr kumimoji="1" lang="en-US" altLang="ja-JP" dirty="0" smtClean="0"/>
                        <a:t>0:38:05</a:t>
                      </a:r>
                      <a:endParaRPr kumimoji="1" lang="ja-JP" altLang="en-US" dirty="0"/>
                    </a:p>
                  </a:txBody>
                  <a:tcPr>
                    <a:lnT w="38100" cap="flat" cmpd="sng" algn="ctr">
                      <a:solidFill>
                        <a:prstClr val="white"/>
                      </a:solidFill>
                      <a:prstDash val="solid"/>
                      <a:round/>
                      <a:headEnd type="none" w="med" len="med"/>
                      <a:tailEnd type="none" w="med" len="med"/>
                    </a:lnT>
                    <a:solidFill>
                      <a:srgbClr val="F2DCDB"/>
                    </a:solidFill>
                  </a:tcPr>
                </a:tc>
                <a:tc>
                  <a:txBody>
                    <a:bodyPr/>
                    <a:lstStyle/>
                    <a:p>
                      <a:pPr algn="r"/>
                      <a:r>
                        <a:rPr kumimoji="1" lang="en-US" altLang="ja-JP" dirty="0" smtClean="0"/>
                        <a:t>1:41:19</a:t>
                      </a:r>
                      <a:endParaRPr kumimoji="1" lang="ja-JP" altLang="en-US" dirty="0"/>
                    </a:p>
                  </a:txBody>
                  <a:tcPr>
                    <a:lnT w="38100" cap="flat" cmpd="sng" algn="ctr">
                      <a:solidFill>
                        <a:prstClr val="white"/>
                      </a:solidFill>
                      <a:prstDash val="solid"/>
                      <a:round/>
                      <a:headEnd type="none" w="med" len="med"/>
                      <a:tailEnd type="none" w="med" len="med"/>
                    </a:lnT>
                    <a:solidFill>
                      <a:schemeClr val="accent3">
                        <a:lumMod val="20000"/>
                        <a:lumOff val="80000"/>
                      </a:schemeClr>
                    </a:solidFill>
                  </a:tcPr>
                </a:tc>
                <a:tc>
                  <a:txBody>
                    <a:bodyPr/>
                    <a:lstStyle/>
                    <a:p>
                      <a:pPr algn="r"/>
                      <a:r>
                        <a:rPr kumimoji="1" lang="en-US" altLang="ja-JP" dirty="0" smtClean="0"/>
                        <a:t>1:23:59</a:t>
                      </a:r>
                      <a:endParaRPr kumimoji="1" lang="ja-JP" altLang="en-US" dirty="0"/>
                    </a:p>
                  </a:txBody>
                  <a:tcPr>
                    <a:lnT w="38100" cap="flat" cmpd="sng" algn="ctr">
                      <a:solidFill>
                        <a:prstClr val="white"/>
                      </a:solidFill>
                      <a:prstDash val="solid"/>
                      <a:round/>
                      <a:headEnd type="none" w="med" len="med"/>
                      <a:tailEnd type="none" w="med" len="med"/>
                    </a:lnT>
                    <a:solidFill>
                      <a:srgbClr val="F2DCDB"/>
                    </a:solidFill>
                  </a:tcPr>
                </a:tc>
                <a:tc>
                  <a:txBody>
                    <a:bodyPr/>
                    <a:lstStyle/>
                    <a:p>
                      <a:pPr algn="r"/>
                      <a:r>
                        <a:rPr kumimoji="1" lang="en-US" altLang="ja-JP" dirty="0" smtClean="0"/>
                        <a:t>3:39:00</a:t>
                      </a:r>
                      <a:endParaRPr kumimoji="1" lang="ja-JP" altLang="en-US" dirty="0"/>
                    </a:p>
                  </a:txBody>
                  <a:tcPr>
                    <a:lnT w="38100" cap="flat" cmpd="sng" algn="ctr">
                      <a:solidFill>
                        <a:prstClr val="white"/>
                      </a:solidFill>
                      <a:prstDash val="solid"/>
                      <a:round/>
                      <a:headEnd type="none" w="med" len="med"/>
                      <a:tailEnd type="none" w="med" len="med"/>
                    </a:lnT>
                    <a:solidFill>
                      <a:schemeClr val="accent3">
                        <a:lumMod val="20000"/>
                        <a:lumOff val="80000"/>
                      </a:schemeClr>
                    </a:solidFill>
                  </a:tcPr>
                </a:tc>
              </a:tr>
              <a:tr h="370840">
                <a:tc vMerge="1">
                  <a:txBody>
                    <a:bodyPr/>
                    <a:lstStyle/>
                    <a:p>
                      <a:endParaRPr kumimoji="1" lang="ja-JP" altLang="en-US" dirty="0"/>
                    </a:p>
                  </a:txBody>
                  <a:tcPr>
                    <a:lnR w="38100" cap="flat" cmpd="sng" algn="ctr">
                      <a:solidFill>
                        <a:prstClr val="white"/>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dirty="0" smtClean="0"/>
                        <a:t>2:48:53</a:t>
                      </a:r>
                      <a:endParaRPr kumimoji="1" lang="ja-JP" altLang="en-US" dirty="0"/>
                    </a:p>
                  </a:txBody>
                  <a:tcPr>
                    <a:lnL w="38100" cap="flat" cmpd="sng" algn="ctr">
                      <a:solidFill>
                        <a:prstClr val="white"/>
                      </a:solidFill>
                      <a:prstDash val="solid"/>
                      <a:round/>
                      <a:headEnd type="none" w="med" len="med"/>
                      <a:tailEnd type="none" w="med" len="med"/>
                    </a:lnL>
                    <a:solidFill>
                      <a:schemeClr val="accent3">
                        <a:lumMod val="20000"/>
                        <a:lumOff val="80000"/>
                      </a:schemeClr>
                    </a:solidFill>
                  </a:tcPr>
                </a:tc>
                <a:tc>
                  <a:txBody>
                    <a:bodyPr/>
                    <a:lstStyle/>
                    <a:p>
                      <a:pPr algn="r"/>
                      <a:r>
                        <a:rPr kumimoji="1" lang="en-US" altLang="ja-JP" dirty="0" smtClean="0"/>
                        <a:t>1:16:53</a:t>
                      </a:r>
                      <a:endParaRPr kumimoji="1" lang="ja-JP" altLang="en-US" dirty="0"/>
                    </a:p>
                  </a:txBody>
                  <a:tcPr>
                    <a:solidFill>
                      <a:srgbClr val="F2DCDB"/>
                    </a:solidFill>
                  </a:tcPr>
                </a:tc>
                <a:tc>
                  <a:txBody>
                    <a:bodyPr/>
                    <a:lstStyle/>
                    <a:p>
                      <a:pPr algn="r"/>
                      <a:r>
                        <a:rPr kumimoji="1" lang="en-US" altLang="ja-JP" dirty="0" smtClean="0"/>
                        <a:t>0:34:00</a:t>
                      </a:r>
                      <a:endParaRPr kumimoji="1" lang="ja-JP" altLang="en-US" dirty="0"/>
                    </a:p>
                  </a:txBody>
                  <a:tcPr>
                    <a:solidFill>
                      <a:schemeClr val="accent3">
                        <a:lumMod val="20000"/>
                        <a:lumOff val="80000"/>
                      </a:schemeClr>
                    </a:solidFill>
                  </a:tcPr>
                </a:tc>
                <a:tc>
                  <a:txBody>
                    <a:bodyPr/>
                    <a:lstStyle/>
                    <a:p>
                      <a:pPr algn="r"/>
                      <a:r>
                        <a:rPr kumimoji="1" lang="en-US" altLang="ja-JP" dirty="0" smtClean="0"/>
                        <a:t>1:17:00</a:t>
                      </a:r>
                      <a:endParaRPr kumimoji="1" lang="ja-JP" altLang="en-US" dirty="0"/>
                    </a:p>
                  </a:txBody>
                  <a:tcPr>
                    <a:solidFill>
                      <a:srgbClr val="F2DCDB"/>
                    </a:solidFill>
                  </a:tcPr>
                </a:tc>
                <a:tc>
                  <a:txBody>
                    <a:bodyPr/>
                    <a:lstStyle/>
                    <a:p>
                      <a:pPr algn="r"/>
                      <a:r>
                        <a:rPr kumimoji="1" lang="en-US" altLang="ja-JP" dirty="0" smtClean="0"/>
                        <a:t>2:18:00</a:t>
                      </a:r>
                      <a:endParaRPr kumimoji="1" lang="ja-JP" altLang="en-US" dirty="0"/>
                    </a:p>
                  </a:txBody>
                  <a:tcPr>
                    <a:solidFill>
                      <a:schemeClr val="accent3">
                        <a:lumMod val="20000"/>
                        <a:lumOff val="80000"/>
                      </a:schemeClr>
                    </a:solidFill>
                  </a:tcPr>
                </a:tc>
                <a:tc>
                  <a:txBody>
                    <a:bodyPr/>
                    <a:lstStyle/>
                    <a:p>
                      <a:pPr algn="r"/>
                      <a:r>
                        <a:rPr kumimoji="1" lang="en-US" altLang="ja-JP" dirty="0" smtClean="0"/>
                        <a:t>2:43:02</a:t>
                      </a:r>
                      <a:endParaRPr kumimoji="1" lang="ja-JP" altLang="en-US" dirty="0"/>
                    </a:p>
                  </a:txBody>
                  <a:tcPr>
                    <a:solidFill>
                      <a:srgbClr val="F2DCDB"/>
                    </a:solidFill>
                  </a:tcPr>
                </a:tc>
              </a:tr>
              <a:tr h="370840">
                <a:tc>
                  <a:txBody>
                    <a:bodyPr/>
                    <a:lstStyle/>
                    <a:p>
                      <a:pPr algn="ctr"/>
                      <a:r>
                        <a:rPr kumimoji="1" lang="ja-JP" altLang="en-US" dirty="0" smtClean="0"/>
                        <a:t>速度向上率</a:t>
                      </a:r>
                      <a:endParaRPr kumimoji="1" lang="ja-JP" altLang="en-US" dirty="0"/>
                    </a:p>
                  </a:txBody>
                  <a:tcPr anchor="ctr">
                    <a:lnR w="38100" cap="flat" cmpd="sng" algn="ctr">
                      <a:solidFill>
                        <a:prstClr val="white"/>
                      </a:solidFill>
                      <a:prstDash val="solid"/>
                      <a:round/>
                      <a:headEnd type="none" w="med" len="med"/>
                      <a:tailEnd type="none" w="med" len="med"/>
                    </a:lnR>
                    <a:solidFill>
                      <a:schemeClr val="accent3">
                        <a:lumMod val="20000"/>
                        <a:lumOff val="80000"/>
                      </a:schemeClr>
                    </a:solidFill>
                  </a:tcPr>
                </a:tc>
                <a:tc gridSpan="2">
                  <a:txBody>
                    <a:bodyPr/>
                    <a:lstStyle/>
                    <a:p>
                      <a:pPr algn="ctr"/>
                      <a:r>
                        <a:rPr kumimoji="1" lang="en-US" altLang="ja-JP" dirty="0" smtClean="0">
                          <a:solidFill>
                            <a:srgbClr val="FF0000"/>
                          </a:solidFill>
                        </a:rPr>
                        <a:t>5.5%</a:t>
                      </a:r>
                      <a:endParaRPr kumimoji="1" lang="ja-JP" altLang="en-US" dirty="0">
                        <a:solidFill>
                          <a:srgbClr val="FF0000"/>
                        </a:solidFill>
                      </a:endParaRPr>
                    </a:p>
                  </a:txBody>
                  <a:tcPr>
                    <a:lnL w="38100" cap="flat" cmpd="sng" algn="ctr">
                      <a:solidFill>
                        <a:prstClr val="white"/>
                      </a:solidFill>
                      <a:prstDash val="solid"/>
                      <a:round/>
                      <a:headEnd type="none" w="med" len="med"/>
                      <a:tailEnd type="none" w="med" len="med"/>
                    </a:lnL>
                    <a:solidFill>
                      <a:schemeClr val="accent3">
                        <a:lumMod val="20000"/>
                        <a:lumOff val="80000"/>
                      </a:schemeClr>
                    </a:solidFill>
                  </a:tcPr>
                </a:tc>
                <a:tc hMerge="1">
                  <a:txBody>
                    <a:bodyPr/>
                    <a:lstStyle/>
                    <a:p>
                      <a:pPr algn="r"/>
                      <a:endParaRPr kumimoji="1" lang="ja-JP" altLang="en-US" dirty="0"/>
                    </a:p>
                  </a:txBody>
                  <a:tcPr>
                    <a:solidFill>
                      <a:schemeClr val="accent3">
                        <a:lumMod val="20000"/>
                        <a:lumOff val="80000"/>
                      </a:schemeClr>
                    </a:solidFill>
                  </a:tcPr>
                </a:tc>
                <a:tc gridSpan="2">
                  <a:txBody>
                    <a:bodyPr/>
                    <a:lstStyle/>
                    <a:p>
                      <a:pPr algn="ctr"/>
                      <a:r>
                        <a:rPr kumimoji="1" lang="en-US" altLang="ja-JP" dirty="0" smtClean="0">
                          <a:solidFill>
                            <a:srgbClr val="FF0000"/>
                          </a:solidFill>
                        </a:rPr>
                        <a:t>7.7%</a:t>
                      </a:r>
                      <a:endParaRPr kumimoji="1" lang="ja-JP" altLang="en-US" dirty="0">
                        <a:solidFill>
                          <a:srgbClr val="FF0000"/>
                        </a:solidFill>
                      </a:endParaRPr>
                    </a:p>
                  </a:txBody>
                  <a:tcPr>
                    <a:solidFill>
                      <a:schemeClr val="accent3">
                        <a:lumMod val="20000"/>
                        <a:lumOff val="80000"/>
                      </a:schemeClr>
                    </a:solidFill>
                  </a:tcPr>
                </a:tc>
                <a:tc hMerge="1">
                  <a:txBody>
                    <a:bodyPr/>
                    <a:lstStyle/>
                    <a:p>
                      <a:pPr algn="r"/>
                      <a:endParaRPr kumimoji="1" lang="ja-JP" altLang="en-US" dirty="0"/>
                    </a:p>
                  </a:txBody>
                  <a:tcPr>
                    <a:solidFill>
                      <a:schemeClr val="accent3">
                        <a:lumMod val="20000"/>
                        <a:lumOff val="80000"/>
                      </a:schemeClr>
                    </a:solidFill>
                  </a:tcPr>
                </a:tc>
                <a:tc gridSpan="2">
                  <a:txBody>
                    <a:bodyPr/>
                    <a:lstStyle/>
                    <a:p>
                      <a:pPr algn="ctr"/>
                      <a:r>
                        <a:rPr kumimoji="1" lang="en-US" altLang="ja-JP" dirty="0" smtClean="0">
                          <a:solidFill>
                            <a:srgbClr val="FF0000"/>
                          </a:solidFill>
                        </a:rPr>
                        <a:t>32.7%</a:t>
                      </a:r>
                      <a:endParaRPr kumimoji="1" lang="ja-JP" altLang="en-US" dirty="0">
                        <a:solidFill>
                          <a:srgbClr val="FF0000"/>
                        </a:solidFill>
                      </a:endParaRPr>
                    </a:p>
                  </a:txBody>
                  <a:tcPr>
                    <a:solidFill>
                      <a:schemeClr val="accent3">
                        <a:lumMod val="20000"/>
                        <a:lumOff val="80000"/>
                      </a:schemeClr>
                    </a:solidFill>
                  </a:tcPr>
                </a:tc>
                <a:tc hMerge="1">
                  <a:txBody>
                    <a:bodyPr/>
                    <a:lstStyle/>
                    <a:p>
                      <a:pPr algn="r"/>
                      <a:endParaRPr kumimoji="1" lang="ja-JP" altLang="en-US" dirty="0"/>
                    </a:p>
                  </a:txBody>
                  <a:tcPr>
                    <a:solidFill>
                      <a:schemeClr val="accent3">
                        <a:lumMod val="20000"/>
                        <a:lumOff val="80000"/>
                      </a:schemeClr>
                    </a:solidFill>
                  </a:tcPr>
                </a:tc>
              </a:tr>
              <a:tr h="370840">
                <a:tc rowSpan="2">
                  <a:txBody>
                    <a:bodyPr/>
                    <a:lstStyle/>
                    <a:p>
                      <a:pPr algn="ctr"/>
                      <a:r>
                        <a:rPr kumimoji="1" lang="ja-JP" altLang="en-US" dirty="0" smtClean="0"/>
                        <a:t>実験</a:t>
                      </a:r>
                      <a:r>
                        <a:rPr kumimoji="1" lang="en-US" altLang="ja-JP" dirty="0" smtClean="0"/>
                        <a:t>2</a:t>
                      </a:r>
                    </a:p>
                    <a:p>
                      <a:pPr algn="ctr"/>
                      <a:r>
                        <a:rPr kumimoji="1" lang="en-US" altLang="ja-JP" sz="1400" dirty="0" smtClean="0"/>
                        <a:t>(5</a:t>
                      </a:r>
                      <a:r>
                        <a:rPr kumimoji="1" lang="ja-JP" altLang="en-US" sz="1400" dirty="0" smtClean="0"/>
                        <a:t>文書</a:t>
                      </a:r>
                      <a:r>
                        <a:rPr kumimoji="1" lang="en-US" altLang="ja-JP" sz="1400" dirty="0" smtClean="0"/>
                        <a:t>, 30</a:t>
                      </a:r>
                      <a:r>
                        <a:rPr kumimoji="1" lang="ja-JP" altLang="en-US" sz="1400" dirty="0" smtClean="0"/>
                        <a:t>文</a:t>
                      </a:r>
                      <a:r>
                        <a:rPr kumimoji="1" lang="en-US" altLang="ja-JP" sz="1400" dirty="0" smtClean="0"/>
                        <a:t>)</a:t>
                      </a:r>
                      <a:endParaRPr kumimoji="1" lang="ja-JP" altLang="en-US" sz="1400" dirty="0"/>
                    </a:p>
                  </a:txBody>
                  <a:tcPr anchor="ctr">
                    <a:lnR w="38100" cap="flat" cmpd="sng" algn="ctr">
                      <a:solidFill>
                        <a:prstClr val="white"/>
                      </a:solidFill>
                      <a:prstDash val="solid"/>
                      <a:round/>
                      <a:headEnd type="none" w="med" len="med"/>
                      <a:tailEnd type="none" w="med" len="med"/>
                    </a:lnR>
                    <a:solidFill>
                      <a:schemeClr val="accent3">
                        <a:lumMod val="40000"/>
                        <a:lumOff val="60000"/>
                      </a:schemeClr>
                    </a:solidFill>
                  </a:tcPr>
                </a:tc>
                <a:tc>
                  <a:txBody>
                    <a:bodyPr/>
                    <a:lstStyle/>
                    <a:p>
                      <a:pPr algn="r"/>
                      <a:r>
                        <a:rPr kumimoji="1" lang="en-US" altLang="ja-JP" dirty="0" smtClean="0"/>
                        <a:t>3:57:59</a:t>
                      </a:r>
                      <a:endParaRPr kumimoji="1" lang="ja-JP" altLang="en-US" dirty="0"/>
                    </a:p>
                  </a:txBody>
                  <a:tcPr>
                    <a:lnL w="38100" cap="flat" cmpd="sng" algn="ctr">
                      <a:solidFill>
                        <a:prstClr val="white"/>
                      </a:solidFill>
                      <a:prstDash val="solid"/>
                      <a:round/>
                      <a:headEnd type="none" w="med" len="med"/>
                      <a:tailEnd type="none" w="med" len="med"/>
                    </a:lnL>
                    <a:solidFill>
                      <a:schemeClr val="accent2">
                        <a:lumMod val="40000"/>
                        <a:lumOff val="60000"/>
                      </a:schemeClr>
                    </a:solidFill>
                  </a:tcPr>
                </a:tc>
                <a:tc>
                  <a:txBody>
                    <a:bodyPr/>
                    <a:lstStyle/>
                    <a:p>
                      <a:pPr algn="r"/>
                      <a:r>
                        <a:rPr kumimoji="1" lang="en-US" altLang="ja-JP" dirty="0" smtClean="0"/>
                        <a:t>1:50:00</a:t>
                      </a:r>
                      <a:endParaRPr kumimoji="1" lang="ja-JP" altLang="en-US" dirty="0"/>
                    </a:p>
                  </a:txBody>
                  <a:tcPr>
                    <a:solidFill>
                      <a:schemeClr val="accent3">
                        <a:lumMod val="40000"/>
                        <a:lumOff val="60000"/>
                      </a:schemeClr>
                    </a:solidFill>
                  </a:tcPr>
                </a:tc>
                <a:tc>
                  <a:txBody>
                    <a:bodyPr/>
                    <a:lstStyle/>
                    <a:p>
                      <a:pPr algn="r"/>
                      <a:r>
                        <a:rPr kumimoji="1" lang="en-US" altLang="ja-JP" dirty="0" smtClean="0"/>
                        <a:t>0:30:30</a:t>
                      </a:r>
                      <a:endParaRPr kumimoji="1" lang="ja-JP" altLang="en-US" dirty="0"/>
                    </a:p>
                  </a:txBody>
                  <a:tcPr>
                    <a:solidFill>
                      <a:srgbClr val="E6B9B8"/>
                    </a:solidFill>
                  </a:tcPr>
                </a:tc>
                <a:tc>
                  <a:txBody>
                    <a:bodyPr/>
                    <a:lstStyle/>
                    <a:p>
                      <a:pPr algn="r"/>
                      <a:r>
                        <a:rPr kumimoji="1" lang="en-US" altLang="ja-JP" dirty="0" smtClean="0"/>
                        <a:t>1:05:32</a:t>
                      </a:r>
                      <a:endParaRPr kumimoji="1" lang="ja-JP" altLang="en-US" dirty="0"/>
                    </a:p>
                  </a:txBody>
                  <a:tcPr>
                    <a:solidFill>
                      <a:schemeClr val="accent3">
                        <a:lumMod val="40000"/>
                        <a:lumOff val="60000"/>
                      </a:schemeClr>
                    </a:solidFill>
                  </a:tcPr>
                </a:tc>
                <a:tc>
                  <a:txBody>
                    <a:bodyPr/>
                    <a:lstStyle/>
                    <a:p>
                      <a:pPr algn="r"/>
                      <a:r>
                        <a:rPr kumimoji="1" lang="en-US" altLang="ja-JP" dirty="0" smtClean="0"/>
                        <a:t>1:56:00</a:t>
                      </a:r>
                      <a:endParaRPr kumimoji="1" lang="ja-JP" altLang="en-US" dirty="0"/>
                    </a:p>
                  </a:txBody>
                  <a:tcPr>
                    <a:solidFill>
                      <a:srgbClr val="E6B9B8"/>
                    </a:solidFill>
                  </a:tcPr>
                </a:tc>
                <a:tc>
                  <a:txBody>
                    <a:bodyPr/>
                    <a:lstStyle/>
                    <a:p>
                      <a:pPr algn="r"/>
                      <a:r>
                        <a:rPr kumimoji="1" lang="en-US" altLang="ja-JP" dirty="0" smtClean="0"/>
                        <a:t>2:34:00</a:t>
                      </a:r>
                      <a:endParaRPr kumimoji="1" lang="ja-JP" altLang="en-US" dirty="0"/>
                    </a:p>
                  </a:txBody>
                  <a:tcPr>
                    <a:solidFill>
                      <a:schemeClr val="accent3">
                        <a:lumMod val="40000"/>
                        <a:lumOff val="60000"/>
                      </a:schemeClr>
                    </a:solidFill>
                  </a:tcPr>
                </a:tc>
              </a:tr>
              <a:tr h="370840">
                <a:tc vMerge="1">
                  <a:txBody>
                    <a:bodyPr/>
                    <a:lstStyle/>
                    <a:p>
                      <a:endParaRPr kumimoji="1" lang="ja-JP" altLang="en-US" dirty="0"/>
                    </a:p>
                  </a:txBody>
                  <a:tcPr>
                    <a:lnR w="38100" cap="flat" cmpd="sng" algn="ctr">
                      <a:solidFill>
                        <a:prstClr val="white"/>
                      </a:solidFill>
                      <a:prstDash val="solid"/>
                      <a:round/>
                      <a:headEnd type="none" w="med" len="med"/>
                      <a:tailEnd type="none" w="med" len="med"/>
                    </a:lnR>
                    <a:solidFill>
                      <a:schemeClr val="accent3">
                        <a:lumMod val="40000"/>
                        <a:lumOff val="60000"/>
                      </a:schemeClr>
                    </a:solidFill>
                  </a:tcPr>
                </a:tc>
                <a:tc>
                  <a:txBody>
                    <a:bodyPr/>
                    <a:lstStyle/>
                    <a:p>
                      <a:pPr algn="r"/>
                      <a:r>
                        <a:rPr kumimoji="1" lang="en-US" altLang="ja-JP" dirty="0" smtClean="0"/>
                        <a:t>2:23:49</a:t>
                      </a:r>
                      <a:endParaRPr kumimoji="1" lang="ja-JP" altLang="en-US" dirty="0"/>
                    </a:p>
                  </a:txBody>
                  <a:tcPr>
                    <a:lnL w="38100" cap="flat" cmpd="sng" algn="ctr">
                      <a:solidFill>
                        <a:prstClr val="white"/>
                      </a:solidFill>
                      <a:prstDash val="solid"/>
                      <a:round/>
                      <a:headEnd type="none" w="med" len="med"/>
                      <a:tailEnd type="none" w="med" len="med"/>
                    </a:lnL>
                    <a:solidFill>
                      <a:schemeClr val="accent3">
                        <a:lumMod val="40000"/>
                        <a:lumOff val="60000"/>
                      </a:schemeClr>
                    </a:solidFill>
                  </a:tcPr>
                </a:tc>
                <a:tc>
                  <a:txBody>
                    <a:bodyPr/>
                    <a:lstStyle/>
                    <a:p>
                      <a:pPr algn="r"/>
                      <a:r>
                        <a:rPr kumimoji="1" lang="en-US" altLang="ja-JP" dirty="0" smtClean="0"/>
                        <a:t>1:55:00</a:t>
                      </a:r>
                      <a:endParaRPr kumimoji="1" lang="ja-JP" altLang="en-US" dirty="0"/>
                    </a:p>
                  </a:txBody>
                  <a:tcPr>
                    <a:solidFill>
                      <a:srgbClr val="E6B9B8"/>
                    </a:solidFill>
                  </a:tcPr>
                </a:tc>
                <a:tc>
                  <a:txBody>
                    <a:bodyPr/>
                    <a:lstStyle/>
                    <a:p>
                      <a:pPr algn="r"/>
                      <a:r>
                        <a:rPr kumimoji="1" lang="en-US" altLang="ja-JP" dirty="0" smtClean="0"/>
                        <a:t>0:16:30</a:t>
                      </a:r>
                      <a:endParaRPr kumimoji="1" lang="ja-JP" altLang="en-US" dirty="0"/>
                    </a:p>
                  </a:txBody>
                  <a:tcPr>
                    <a:solidFill>
                      <a:schemeClr val="accent3">
                        <a:lumMod val="40000"/>
                        <a:lumOff val="60000"/>
                      </a:schemeClr>
                    </a:solidFill>
                  </a:tcPr>
                </a:tc>
                <a:tc>
                  <a:txBody>
                    <a:bodyPr/>
                    <a:lstStyle/>
                    <a:p>
                      <a:pPr algn="r"/>
                      <a:r>
                        <a:rPr kumimoji="1" lang="en-US" altLang="ja-JP" dirty="0" smtClean="0"/>
                        <a:t>0:21:05</a:t>
                      </a:r>
                      <a:endParaRPr kumimoji="1" lang="ja-JP" altLang="en-US" dirty="0"/>
                    </a:p>
                  </a:txBody>
                  <a:tcPr>
                    <a:solidFill>
                      <a:srgbClr val="E6B9B8"/>
                    </a:solidFill>
                  </a:tcPr>
                </a:tc>
                <a:tc>
                  <a:txBody>
                    <a:bodyPr/>
                    <a:lstStyle/>
                    <a:p>
                      <a:pPr algn="r"/>
                      <a:r>
                        <a:rPr kumimoji="1" lang="en-US" altLang="ja-JP" dirty="0" smtClean="0"/>
                        <a:t>1:50:00</a:t>
                      </a:r>
                      <a:endParaRPr kumimoji="1" lang="ja-JP" altLang="en-US" dirty="0"/>
                    </a:p>
                  </a:txBody>
                  <a:tcPr>
                    <a:solidFill>
                      <a:schemeClr val="accent3">
                        <a:lumMod val="40000"/>
                        <a:lumOff val="60000"/>
                      </a:schemeClr>
                    </a:solidFill>
                  </a:tcPr>
                </a:tc>
                <a:tc>
                  <a:txBody>
                    <a:bodyPr/>
                    <a:lstStyle/>
                    <a:p>
                      <a:pPr algn="r"/>
                      <a:r>
                        <a:rPr kumimoji="1" lang="en-US" altLang="ja-JP" dirty="0" smtClean="0"/>
                        <a:t>2:45:00</a:t>
                      </a:r>
                      <a:endParaRPr kumimoji="1" lang="ja-JP" altLang="en-US" dirty="0"/>
                    </a:p>
                  </a:txBody>
                  <a:tcPr>
                    <a:solidFill>
                      <a:srgbClr val="E6B9B8"/>
                    </a:solidFill>
                  </a:tcPr>
                </a:tc>
              </a:tr>
              <a:tr h="370840">
                <a:tc>
                  <a:txBody>
                    <a:bodyPr/>
                    <a:lstStyle/>
                    <a:p>
                      <a:pPr algn="ctr"/>
                      <a:r>
                        <a:rPr kumimoji="1" lang="ja-JP" altLang="en-US" dirty="0" smtClean="0"/>
                        <a:t>速度向上率</a:t>
                      </a:r>
                      <a:endParaRPr kumimoji="1" lang="en-US" altLang="ja-JP" dirty="0" smtClean="0"/>
                    </a:p>
                  </a:txBody>
                  <a:tcPr anchor="ctr">
                    <a:lnR w="38100" cap="flat" cmpd="sng" algn="ctr">
                      <a:solidFill>
                        <a:prstClr val="white"/>
                      </a:solidFill>
                      <a:prstDash val="solid"/>
                      <a:round/>
                      <a:headEnd type="none" w="med" len="med"/>
                      <a:tailEnd type="none" w="med" len="med"/>
                    </a:lnR>
                    <a:solidFill>
                      <a:schemeClr val="accent3">
                        <a:lumMod val="40000"/>
                        <a:lumOff val="60000"/>
                      </a:schemeClr>
                    </a:solidFill>
                  </a:tcPr>
                </a:tc>
                <a:tc gridSpan="2">
                  <a:txBody>
                    <a:bodyPr/>
                    <a:lstStyle/>
                    <a:p>
                      <a:pPr algn="ctr"/>
                      <a:r>
                        <a:rPr kumimoji="1" lang="en-US" altLang="ja-JP" dirty="0" smtClean="0">
                          <a:solidFill>
                            <a:srgbClr val="3366FF"/>
                          </a:solidFill>
                        </a:rPr>
                        <a:t>-31.5%</a:t>
                      </a:r>
                      <a:endParaRPr kumimoji="1" lang="ja-JP" altLang="en-US" dirty="0">
                        <a:solidFill>
                          <a:srgbClr val="3366FF"/>
                        </a:solidFill>
                      </a:endParaRPr>
                    </a:p>
                  </a:txBody>
                  <a:tcPr>
                    <a:lnL w="38100" cap="flat" cmpd="sng" algn="ctr">
                      <a:solidFill>
                        <a:prstClr val="white"/>
                      </a:solidFill>
                      <a:prstDash val="solid"/>
                      <a:round/>
                      <a:headEnd type="none" w="med" len="med"/>
                      <a:tailEnd type="none" w="med" len="med"/>
                    </a:lnL>
                    <a:solidFill>
                      <a:schemeClr val="accent3">
                        <a:lumMod val="40000"/>
                        <a:lumOff val="60000"/>
                      </a:schemeClr>
                    </a:solidFill>
                  </a:tcPr>
                </a:tc>
                <a:tc hMerge="1">
                  <a:txBody>
                    <a:bodyPr/>
                    <a:lstStyle/>
                    <a:p>
                      <a:pPr algn="r"/>
                      <a:endParaRPr kumimoji="1" lang="ja-JP" altLang="en-US" dirty="0"/>
                    </a:p>
                  </a:txBody>
                  <a:tcPr>
                    <a:solidFill>
                      <a:schemeClr val="accent3">
                        <a:lumMod val="40000"/>
                        <a:lumOff val="60000"/>
                      </a:schemeClr>
                    </a:solidFill>
                  </a:tcPr>
                </a:tc>
                <a:tc gridSpan="2">
                  <a:txBody>
                    <a:bodyPr/>
                    <a:lstStyle/>
                    <a:p>
                      <a:pPr algn="ctr"/>
                      <a:r>
                        <a:rPr kumimoji="1" lang="en-US" altLang="ja-JP" dirty="0" smtClean="0">
                          <a:solidFill>
                            <a:srgbClr val="FF0000"/>
                          </a:solidFill>
                        </a:rPr>
                        <a:t>22.9%</a:t>
                      </a:r>
                      <a:endParaRPr kumimoji="1" lang="ja-JP" altLang="en-US" dirty="0">
                        <a:solidFill>
                          <a:srgbClr val="FF0000"/>
                        </a:solidFill>
                      </a:endParaRPr>
                    </a:p>
                  </a:txBody>
                  <a:tcPr>
                    <a:solidFill>
                      <a:schemeClr val="accent3">
                        <a:lumMod val="40000"/>
                        <a:lumOff val="60000"/>
                      </a:schemeClr>
                    </a:solidFill>
                  </a:tcPr>
                </a:tc>
                <a:tc hMerge="1">
                  <a:txBody>
                    <a:bodyPr/>
                    <a:lstStyle/>
                    <a:p>
                      <a:pPr algn="r"/>
                      <a:endParaRPr kumimoji="1" lang="ja-JP" altLang="en-US" dirty="0"/>
                    </a:p>
                  </a:txBody>
                  <a:tcPr>
                    <a:solidFill>
                      <a:schemeClr val="accent3">
                        <a:lumMod val="40000"/>
                        <a:lumOff val="60000"/>
                      </a:schemeClr>
                    </a:solidFill>
                  </a:tcPr>
                </a:tc>
                <a:tc gridSpan="2">
                  <a:txBody>
                    <a:bodyPr/>
                    <a:lstStyle/>
                    <a:p>
                      <a:pPr algn="ctr"/>
                      <a:r>
                        <a:rPr kumimoji="1" lang="en-US" altLang="ja-JP" dirty="0" smtClean="0">
                          <a:solidFill>
                            <a:srgbClr val="3366FF"/>
                          </a:solidFill>
                        </a:rPr>
                        <a:t>-6.3%</a:t>
                      </a:r>
                      <a:endParaRPr kumimoji="1" lang="ja-JP" altLang="en-US" dirty="0">
                        <a:solidFill>
                          <a:srgbClr val="3366FF"/>
                        </a:solidFill>
                      </a:endParaRPr>
                    </a:p>
                  </a:txBody>
                  <a:tcPr>
                    <a:solidFill>
                      <a:schemeClr val="accent3">
                        <a:lumMod val="40000"/>
                        <a:lumOff val="60000"/>
                      </a:schemeClr>
                    </a:solidFill>
                  </a:tcPr>
                </a:tc>
                <a:tc hMerge="1">
                  <a:txBody>
                    <a:bodyPr/>
                    <a:lstStyle/>
                    <a:p>
                      <a:pPr algn="r"/>
                      <a:endParaRPr kumimoji="1" lang="ja-JP" altLang="en-US" dirty="0"/>
                    </a:p>
                  </a:txBody>
                  <a:tcPr>
                    <a:solidFill>
                      <a:schemeClr val="accent3">
                        <a:lumMod val="40000"/>
                        <a:lumOff val="60000"/>
                      </a:schemeClr>
                    </a:solidFill>
                  </a:tcPr>
                </a:tc>
              </a:tr>
            </a:tbl>
          </a:graphicData>
        </a:graphic>
      </p:graphicFrame>
      <p:graphicFrame>
        <p:nvGraphicFramePr>
          <p:cNvPr id="6" name="コンテンツ プレースホルダー 6"/>
          <p:cNvGraphicFramePr>
            <a:graphicFrameLocks/>
          </p:cNvGraphicFramePr>
          <p:nvPr>
            <p:extLst>
              <p:ext uri="{D42A27DB-BD31-4B8C-83A1-F6EECF244321}">
                <p14:modId xmlns:p14="http://schemas.microsoft.com/office/powerpoint/2010/main" val="3181409577"/>
              </p:ext>
            </p:extLst>
          </p:nvPr>
        </p:nvGraphicFramePr>
        <p:xfrm>
          <a:off x="348583" y="1924998"/>
          <a:ext cx="2209800" cy="1112520"/>
        </p:xfrm>
        <a:graphic>
          <a:graphicData uri="http://schemas.openxmlformats.org/drawingml/2006/table">
            <a:tbl>
              <a:tblPr firstRow="1">
                <a:tableStyleId>{F5AB1C69-6EDB-4FF4-983F-18BD219EF322}</a:tableStyleId>
              </a:tblPr>
              <a:tblGrid>
                <a:gridCol w="1077858"/>
                <a:gridCol w="1131942"/>
              </a:tblGrid>
              <a:tr h="370840">
                <a:tc>
                  <a:txBody>
                    <a:bodyPr/>
                    <a:lstStyle/>
                    <a:p>
                      <a:r>
                        <a:rPr kumimoji="1" lang="ja-JP" altLang="en-US" dirty="0" smtClean="0"/>
                        <a:t>翻訳者</a:t>
                      </a:r>
                      <a:r>
                        <a:rPr kumimoji="1" lang="en-US" altLang="ja-JP" dirty="0" smtClean="0"/>
                        <a:t> X</a:t>
                      </a:r>
                      <a:endParaRPr kumimoji="1" lang="ja-JP" altLang="en-US" dirty="0"/>
                    </a:p>
                  </a:txBody>
                  <a:tcPr/>
                </a:tc>
                <a:tc>
                  <a:txBody>
                    <a:bodyPr/>
                    <a:lstStyle/>
                    <a:p>
                      <a:r>
                        <a:rPr kumimoji="1" lang="ja-JP" altLang="en-US" dirty="0" smtClean="0"/>
                        <a:t>翻訳者</a:t>
                      </a:r>
                      <a:r>
                        <a:rPr kumimoji="1" lang="en-US" altLang="ja-JP" dirty="0" smtClean="0"/>
                        <a:t> Y</a:t>
                      </a:r>
                      <a:endParaRPr kumimoji="1" lang="ja-JP" altLang="en-US" dirty="0"/>
                    </a:p>
                  </a:txBody>
                  <a:tcPr/>
                </a:tc>
              </a:tr>
              <a:tr h="370840">
                <a:tc>
                  <a:txBody>
                    <a:bodyPr/>
                    <a:lstStyle/>
                    <a:p>
                      <a:pPr algn="r"/>
                      <a:r>
                        <a:rPr kumimoji="1" lang="en-US" altLang="ja-JP" dirty="0" smtClean="0"/>
                        <a:t>10</a:t>
                      </a:r>
                    </a:p>
                  </a:txBody>
                  <a:tcPr>
                    <a:solidFill>
                      <a:schemeClr val="accent2">
                        <a:lumMod val="20000"/>
                        <a:lumOff val="8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t>15</a:t>
                      </a:r>
                    </a:p>
                  </a:txBody>
                  <a:tcPr>
                    <a:solidFill>
                      <a:schemeClr val="accent3">
                        <a:lumMod val="20000"/>
                        <a:lumOff val="80000"/>
                      </a:schemeClr>
                    </a:solidFill>
                  </a:tcPr>
                </a:tc>
              </a:tr>
              <a:tr h="370840">
                <a:tc>
                  <a:txBody>
                    <a:bodyPr/>
                    <a:lstStyle/>
                    <a:p>
                      <a:pPr algn="r"/>
                      <a:r>
                        <a:rPr kumimoji="1" lang="en-US" altLang="ja-JP" dirty="0" smtClean="0"/>
                        <a:t>11</a:t>
                      </a:r>
                      <a:endParaRPr kumimoji="1" lang="ja-JP" altLang="en-US" dirty="0"/>
                    </a:p>
                  </a:txBody>
                  <a:tcPr>
                    <a:solidFill>
                      <a:schemeClr val="accent3">
                        <a:lumMod val="20000"/>
                        <a:lumOff val="80000"/>
                      </a:schemeClr>
                    </a:solidFill>
                  </a:tcPr>
                </a:tc>
                <a:tc>
                  <a:txBody>
                    <a:bodyPr/>
                    <a:lstStyle/>
                    <a:p>
                      <a:pPr algn="r"/>
                      <a:r>
                        <a:rPr kumimoji="1" lang="en-US" altLang="ja-JP" dirty="0" smtClean="0"/>
                        <a:t>12</a:t>
                      </a:r>
                    </a:p>
                  </a:txBody>
                  <a:tcPr>
                    <a:solidFill>
                      <a:srgbClr val="F2DCDB"/>
                    </a:solidFill>
                  </a:tcPr>
                </a:tc>
              </a:tr>
            </a:tbl>
          </a:graphicData>
        </a:graphic>
      </p:graphicFrame>
      <p:sp>
        <p:nvSpPr>
          <p:cNvPr id="7" name="フリーフォーム 6"/>
          <p:cNvSpPr/>
          <p:nvPr/>
        </p:nvSpPr>
        <p:spPr>
          <a:xfrm>
            <a:off x="1110583" y="1543998"/>
            <a:ext cx="786809" cy="329609"/>
          </a:xfrm>
          <a:custGeom>
            <a:avLst/>
            <a:gdLst>
              <a:gd name="connsiteX0" fmla="*/ 786809 w 786809"/>
              <a:gd name="connsiteY0" fmla="*/ 329609 h 329609"/>
              <a:gd name="connsiteX1" fmla="*/ 382772 w 786809"/>
              <a:gd name="connsiteY1" fmla="*/ 10633 h 329609"/>
              <a:gd name="connsiteX2" fmla="*/ 0 w 786809"/>
              <a:gd name="connsiteY2" fmla="*/ 265814 h 329609"/>
            </a:gdLst>
            <a:ahLst/>
            <a:cxnLst>
              <a:cxn ang="0">
                <a:pos x="connsiteX0" y="connsiteY0"/>
              </a:cxn>
              <a:cxn ang="0">
                <a:pos x="connsiteX1" y="connsiteY1"/>
              </a:cxn>
              <a:cxn ang="0">
                <a:pos x="connsiteX2" y="connsiteY2"/>
              </a:cxn>
            </a:cxnLst>
            <a:rect l="l" t="t" r="r" b="b"/>
            <a:pathLst>
              <a:path w="786809" h="329609">
                <a:moveTo>
                  <a:pt x="786809" y="329609"/>
                </a:moveTo>
                <a:cubicBezTo>
                  <a:pt x="650358" y="175437"/>
                  <a:pt x="513907" y="21266"/>
                  <a:pt x="382772" y="10633"/>
                </a:cubicBezTo>
                <a:cubicBezTo>
                  <a:pt x="251637" y="0"/>
                  <a:pt x="125818" y="132907"/>
                  <a:pt x="0" y="265814"/>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10" name="コンテンツ プレースホルダー 6"/>
          <p:cNvGraphicFramePr>
            <a:graphicFrameLocks/>
          </p:cNvGraphicFramePr>
          <p:nvPr>
            <p:extLst>
              <p:ext uri="{D42A27DB-BD31-4B8C-83A1-F6EECF244321}">
                <p14:modId xmlns:p14="http://schemas.microsoft.com/office/powerpoint/2010/main" val="609539943"/>
              </p:ext>
            </p:extLst>
          </p:nvPr>
        </p:nvGraphicFramePr>
        <p:xfrm>
          <a:off x="2902863" y="2297317"/>
          <a:ext cx="1600200" cy="370840"/>
        </p:xfrm>
        <a:graphic>
          <a:graphicData uri="http://schemas.openxmlformats.org/drawingml/2006/table">
            <a:tbl>
              <a:tblPr firstRow="1">
                <a:tableStyleId>{F5AB1C69-6EDB-4FF4-983F-18BD219EF322}</a:tableStyleId>
              </a:tblPr>
              <a:tblGrid>
                <a:gridCol w="793931"/>
                <a:gridCol w="806269"/>
              </a:tblGrid>
              <a:tr h="370840">
                <a:tc>
                  <a:txBody>
                    <a:bodyPr/>
                    <a:lstStyle/>
                    <a:p>
                      <a:pPr algn="ctr"/>
                      <a:r>
                        <a:rPr kumimoji="1" lang="en-US" altLang="ja-JP" b="0" dirty="0" smtClean="0">
                          <a:solidFill>
                            <a:srgbClr val="000000"/>
                          </a:solidFill>
                        </a:rPr>
                        <a:t>w/ PE</a:t>
                      </a:r>
                    </a:p>
                  </a:txBody>
                  <a:tcPr marL="0" marR="0">
                    <a:solidFill>
                      <a:schemeClr val="accent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b="0" dirty="0" smtClean="0">
                          <a:solidFill>
                            <a:srgbClr val="000000"/>
                          </a:solidFill>
                        </a:rPr>
                        <a:t>w/o PE</a:t>
                      </a:r>
                    </a:p>
                  </a:txBody>
                  <a:tcPr marL="0" marR="0">
                    <a:solidFill>
                      <a:schemeClr val="accent3">
                        <a:lumMod val="20000"/>
                        <a:lumOff val="80000"/>
                      </a:schemeClr>
                    </a:solidFill>
                  </a:tcPr>
                </a:tc>
              </a:tr>
            </a:tbl>
          </a:graphicData>
        </a:graphic>
      </p:graphicFrame>
      <p:sp>
        <p:nvSpPr>
          <p:cNvPr id="11" name="フリーフォーム 10"/>
          <p:cNvSpPr/>
          <p:nvPr/>
        </p:nvSpPr>
        <p:spPr>
          <a:xfrm>
            <a:off x="3360063" y="1967708"/>
            <a:ext cx="786809" cy="329609"/>
          </a:xfrm>
          <a:custGeom>
            <a:avLst/>
            <a:gdLst>
              <a:gd name="connsiteX0" fmla="*/ 786809 w 786809"/>
              <a:gd name="connsiteY0" fmla="*/ 329609 h 329609"/>
              <a:gd name="connsiteX1" fmla="*/ 382772 w 786809"/>
              <a:gd name="connsiteY1" fmla="*/ 10633 h 329609"/>
              <a:gd name="connsiteX2" fmla="*/ 0 w 786809"/>
              <a:gd name="connsiteY2" fmla="*/ 265814 h 329609"/>
            </a:gdLst>
            <a:ahLst/>
            <a:cxnLst>
              <a:cxn ang="0">
                <a:pos x="connsiteX0" y="connsiteY0"/>
              </a:cxn>
              <a:cxn ang="0">
                <a:pos x="connsiteX1" y="connsiteY1"/>
              </a:cxn>
              <a:cxn ang="0">
                <a:pos x="connsiteX2" y="connsiteY2"/>
              </a:cxn>
            </a:cxnLst>
            <a:rect l="l" t="t" r="r" b="b"/>
            <a:pathLst>
              <a:path w="786809" h="329609">
                <a:moveTo>
                  <a:pt x="786809" y="329609"/>
                </a:moveTo>
                <a:cubicBezTo>
                  <a:pt x="650358" y="175437"/>
                  <a:pt x="513907" y="21266"/>
                  <a:pt x="382772" y="10633"/>
                </a:cubicBezTo>
                <a:cubicBezTo>
                  <a:pt x="251637" y="0"/>
                  <a:pt x="125818" y="132907"/>
                  <a:pt x="0" y="265814"/>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3969663" y="1739108"/>
            <a:ext cx="631904" cy="461665"/>
          </a:xfrm>
          <a:prstGeom prst="rect">
            <a:avLst/>
          </a:prstGeom>
          <a:noFill/>
        </p:spPr>
        <p:txBody>
          <a:bodyPr wrap="none" rtlCol="0">
            <a:spAutoFit/>
          </a:bodyPr>
          <a:lstStyle/>
          <a:p>
            <a:r>
              <a:rPr lang="en-US" altLang="ja-JP" sz="2400" dirty="0" smtClean="0"/>
              <a:t>x </a:t>
            </a:r>
            <a:r>
              <a:rPr lang="en-US" altLang="ja-JP" sz="2400" dirty="0" smtClean="0">
                <a:solidFill>
                  <a:srgbClr val="FF0000"/>
                </a:solidFill>
              </a:rPr>
              <a:t>m</a:t>
            </a:r>
            <a:endParaRPr kumimoji="1" lang="ja-JP" altLang="en-US" sz="2400" dirty="0">
              <a:solidFill>
                <a:srgbClr val="FF0000"/>
              </a:solidFill>
            </a:endParaRPr>
          </a:p>
        </p:txBody>
      </p:sp>
      <p:sp>
        <p:nvSpPr>
          <p:cNvPr id="13" name="テキスト ボックス 12"/>
          <p:cNvSpPr txBox="1"/>
          <p:nvPr/>
        </p:nvSpPr>
        <p:spPr>
          <a:xfrm>
            <a:off x="4907051" y="1897955"/>
            <a:ext cx="2047355" cy="830997"/>
          </a:xfrm>
          <a:prstGeom prst="rect">
            <a:avLst/>
          </a:prstGeom>
          <a:noFill/>
        </p:spPr>
        <p:txBody>
          <a:bodyPr wrap="none" rtlCol="0">
            <a:spAutoFit/>
          </a:bodyPr>
          <a:lstStyle/>
          <a:p>
            <a:r>
              <a:rPr lang="en-US" altLang="ja-JP" sz="2400" dirty="0" smtClean="0"/>
              <a:t>10 = 15 x </a:t>
            </a:r>
            <a:r>
              <a:rPr lang="en-US" altLang="ja-JP" sz="2400" dirty="0" smtClean="0">
                <a:solidFill>
                  <a:srgbClr val="0070C0"/>
                </a:solidFill>
              </a:rPr>
              <a:t>h</a:t>
            </a:r>
            <a:r>
              <a:rPr lang="en-US" altLang="ja-JP" sz="2400" dirty="0" smtClean="0"/>
              <a:t> x </a:t>
            </a:r>
            <a:r>
              <a:rPr lang="en-US" altLang="ja-JP" sz="2400" dirty="0" smtClean="0">
                <a:solidFill>
                  <a:srgbClr val="FF0000"/>
                </a:solidFill>
              </a:rPr>
              <a:t>m</a:t>
            </a:r>
          </a:p>
          <a:p>
            <a:r>
              <a:rPr lang="en-US" altLang="ja-JP" sz="2400" dirty="0" smtClean="0"/>
              <a:t>11 x </a:t>
            </a:r>
            <a:r>
              <a:rPr lang="en-US" altLang="ja-JP" sz="2400" dirty="0" smtClean="0">
                <a:solidFill>
                  <a:srgbClr val="FF0000"/>
                </a:solidFill>
              </a:rPr>
              <a:t>m</a:t>
            </a:r>
            <a:r>
              <a:rPr lang="en-US" altLang="ja-JP" sz="2400" dirty="0" smtClean="0"/>
              <a:t> = 12 x </a:t>
            </a:r>
            <a:r>
              <a:rPr lang="en-US" altLang="ja-JP" sz="2400" dirty="0" smtClean="0">
                <a:solidFill>
                  <a:srgbClr val="0070C0"/>
                </a:solidFill>
              </a:rPr>
              <a:t>h</a:t>
            </a:r>
          </a:p>
        </p:txBody>
      </p:sp>
      <p:sp>
        <p:nvSpPr>
          <p:cNvPr id="14" name="右矢印 13"/>
          <p:cNvSpPr/>
          <p:nvPr/>
        </p:nvSpPr>
        <p:spPr>
          <a:xfrm>
            <a:off x="7040651" y="2084853"/>
            <a:ext cx="304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5" name="テキスト ボックス 14"/>
          <p:cNvSpPr txBox="1"/>
          <p:nvPr/>
        </p:nvSpPr>
        <p:spPr>
          <a:xfrm>
            <a:off x="7443810" y="1897955"/>
            <a:ext cx="1418978" cy="830997"/>
          </a:xfrm>
          <a:prstGeom prst="rect">
            <a:avLst/>
          </a:prstGeom>
          <a:noFill/>
        </p:spPr>
        <p:txBody>
          <a:bodyPr wrap="none" rtlCol="0">
            <a:spAutoFit/>
          </a:bodyPr>
          <a:lstStyle/>
          <a:p>
            <a:r>
              <a:rPr lang="en-US" altLang="ja-JP" sz="2400" dirty="0" smtClean="0">
                <a:solidFill>
                  <a:srgbClr val="FF0000"/>
                </a:solidFill>
              </a:rPr>
              <a:t>m </a:t>
            </a:r>
            <a:r>
              <a:rPr lang="ja-JP" altLang="en-US" sz="2400" dirty="0" smtClean="0">
                <a:solidFill>
                  <a:srgbClr val="FF0000"/>
                </a:solidFill>
              </a:rPr>
              <a:t>≒ </a:t>
            </a:r>
            <a:r>
              <a:rPr lang="en-US" altLang="ja-JP" sz="2400" dirty="0" smtClean="0">
                <a:solidFill>
                  <a:srgbClr val="FF0000"/>
                </a:solidFill>
              </a:rPr>
              <a:t>0.85</a:t>
            </a:r>
          </a:p>
          <a:p>
            <a:r>
              <a:rPr lang="en-US" altLang="ja-JP" sz="2400" dirty="0" smtClean="0">
                <a:solidFill>
                  <a:srgbClr val="0070C0"/>
                </a:solidFill>
              </a:rPr>
              <a:t>h  </a:t>
            </a:r>
            <a:r>
              <a:rPr lang="ja-JP" altLang="en-US" sz="2400" dirty="0" smtClean="0">
                <a:solidFill>
                  <a:srgbClr val="0070C0"/>
                </a:solidFill>
              </a:rPr>
              <a:t>≒ </a:t>
            </a:r>
            <a:r>
              <a:rPr lang="en-US" altLang="ja-JP" sz="2400" dirty="0" smtClean="0">
                <a:solidFill>
                  <a:srgbClr val="0070C0"/>
                </a:solidFill>
              </a:rPr>
              <a:t>0.78</a:t>
            </a:r>
            <a:endParaRPr kumimoji="1" lang="ja-JP" altLang="en-US" sz="2400" dirty="0">
              <a:solidFill>
                <a:srgbClr val="0070C0"/>
              </a:solidFill>
            </a:endParaRPr>
          </a:p>
        </p:txBody>
      </p:sp>
    </p:spTree>
    <p:extLst>
      <p:ext uri="{BB962C8B-B14F-4D97-AF65-F5344CB8AC3E}">
        <p14:creationId xmlns:p14="http://schemas.microsoft.com/office/powerpoint/2010/main" val="18440858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72781" y="1664065"/>
            <a:ext cx="8552239" cy="144016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485258" y="1839979"/>
            <a:ext cx="1329663" cy="461665"/>
          </a:xfrm>
          <a:prstGeom prst="rect">
            <a:avLst/>
          </a:prstGeom>
          <a:solidFill>
            <a:schemeClr val="accent5">
              <a:lumMod val="20000"/>
              <a:lumOff val="80000"/>
            </a:schemeClr>
          </a:solidFill>
          <a:ln w="12700">
            <a:solidFill>
              <a:schemeClr val="tx1"/>
            </a:solidFill>
          </a:ln>
        </p:spPr>
        <p:txBody>
          <a:bodyPr wrap="square">
            <a:spAutoFit/>
          </a:bodyPr>
          <a:lstStyle/>
          <a:p>
            <a:r>
              <a:rPr lang="zh-CN" altLang="en-US" dirty="0" smtClean="0">
                <a:solidFill>
                  <a:prstClr val="black"/>
                </a:solidFill>
              </a:rPr>
              <a:t>的</a:t>
            </a:r>
            <a:r>
              <a:rPr lang="zh-CN" altLang="en-US" sz="2400" dirty="0" smtClean="0">
                <a:solidFill>
                  <a:prstClr val="black"/>
                </a:solidFill>
              </a:rPr>
              <a:t>重要性</a:t>
            </a:r>
            <a:endParaRPr lang="ja-JP" altLang="en-US" sz="2400" dirty="0"/>
          </a:p>
        </p:txBody>
      </p:sp>
      <p:sp>
        <p:nvSpPr>
          <p:cNvPr id="4" name="タイトル 3"/>
          <p:cNvSpPr>
            <a:spLocks noGrp="1"/>
          </p:cNvSpPr>
          <p:nvPr>
            <p:ph type="title"/>
          </p:nvPr>
        </p:nvSpPr>
        <p:spPr>
          <a:xfrm>
            <a:off x="0" y="154728"/>
            <a:ext cx="9144000" cy="870347"/>
          </a:xfrm>
        </p:spPr>
        <p:txBody>
          <a:bodyPr>
            <a:normAutofit/>
          </a:bodyPr>
          <a:lstStyle/>
          <a:p>
            <a:r>
              <a:rPr kumimoji="1" lang="ja-JP" altLang="en-US" dirty="0" smtClean="0"/>
              <a:t>文構造の可視化</a:t>
            </a:r>
            <a:endParaRPr kumimoji="1" lang="ja-JP" altLang="en-US" dirty="0"/>
          </a:p>
        </p:txBody>
      </p:sp>
      <p:sp>
        <p:nvSpPr>
          <p:cNvPr id="8" name="正方形/長方形 7"/>
          <p:cNvSpPr/>
          <p:nvPr/>
        </p:nvSpPr>
        <p:spPr>
          <a:xfrm>
            <a:off x="406169" y="1791007"/>
            <a:ext cx="1133644" cy="523220"/>
          </a:xfrm>
          <a:prstGeom prst="rect">
            <a:avLst/>
          </a:prstGeom>
          <a:solidFill>
            <a:schemeClr val="accent5">
              <a:lumMod val="20000"/>
              <a:lumOff val="80000"/>
            </a:schemeClr>
          </a:solidFill>
          <a:ln w="12700">
            <a:solidFill>
              <a:schemeClr val="tx1"/>
            </a:solidFill>
          </a:ln>
        </p:spPr>
        <p:txBody>
          <a:bodyPr wrap="none">
            <a:spAutoFit/>
          </a:bodyPr>
          <a:lstStyle/>
          <a:p>
            <a:r>
              <a:rPr lang="zh-CN" altLang="en-US" sz="2800" dirty="0">
                <a:solidFill>
                  <a:srgbClr val="FF0000"/>
                </a:solidFill>
              </a:rPr>
              <a:t>考虑</a:t>
            </a:r>
            <a:r>
              <a:rPr lang="zh-CN" altLang="en-US" dirty="0">
                <a:solidFill>
                  <a:srgbClr val="FF0000"/>
                </a:solidFill>
              </a:rPr>
              <a:t>到</a:t>
            </a:r>
            <a:endParaRPr lang="ja-JP" altLang="en-US" dirty="0">
              <a:solidFill>
                <a:srgbClr val="FF0000"/>
              </a:solidFill>
            </a:endParaRPr>
          </a:p>
        </p:txBody>
      </p:sp>
      <p:sp>
        <p:nvSpPr>
          <p:cNvPr id="9" name="正方形/長方形 8"/>
          <p:cNvSpPr/>
          <p:nvPr/>
        </p:nvSpPr>
        <p:spPr>
          <a:xfrm>
            <a:off x="1630305" y="1861103"/>
            <a:ext cx="4770495" cy="461665"/>
          </a:xfrm>
          <a:prstGeom prst="rect">
            <a:avLst/>
          </a:prstGeom>
          <a:solidFill>
            <a:schemeClr val="accent5">
              <a:lumMod val="20000"/>
              <a:lumOff val="80000"/>
            </a:schemeClr>
          </a:solidFill>
          <a:ln w="12700">
            <a:solidFill>
              <a:schemeClr val="tx1"/>
            </a:solidFill>
          </a:ln>
        </p:spPr>
        <p:txBody>
          <a:bodyPr wrap="square">
            <a:spAutoFit/>
          </a:bodyPr>
          <a:lstStyle/>
          <a:p>
            <a:r>
              <a:rPr lang="zh-CN" altLang="en-US" sz="2400" dirty="0">
                <a:solidFill>
                  <a:prstClr val="black"/>
                </a:solidFill>
              </a:rPr>
              <a:t>计算</a:t>
            </a:r>
            <a:endParaRPr lang="ja-JP" altLang="en-US" sz="2400" dirty="0"/>
          </a:p>
        </p:txBody>
      </p:sp>
      <p:sp>
        <p:nvSpPr>
          <p:cNvPr id="10" name="正方形/長方形 9"/>
          <p:cNvSpPr/>
          <p:nvPr/>
        </p:nvSpPr>
        <p:spPr>
          <a:xfrm>
            <a:off x="2494401" y="1903225"/>
            <a:ext cx="3789441" cy="380480"/>
          </a:xfrm>
          <a:prstGeom prst="rect">
            <a:avLst/>
          </a:prstGeom>
          <a:solidFill>
            <a:schemeClr val="accent5">
              <a:lumMod val="20000"/>
              <a:lumOff val="80000"/>
            </a:schemeClr>
          </a:solidFill>
          <a:ln w="12700">
            <a:solidFill>
              <a:schemeClr val="tx1"/>
            </a:solidFill>
          </a:ln>
        </p:spPr>
        <p:txBody>
          <a:bodyPr wrap="square" tIns="36000" bIns="36000">
            <a:spAutoFit/>
          </a:bodyPr>
          <a:lstStyle/>
          <a:p>
            <a:r>
              <a:rPr lang="zh-CN" altLang="en-US" sz="1600" dirty="0" smtClean="0">
                <a:solidFill>
                  <a:prstClr val="black"/>
                </a:solidFill>
              </a:rPr>
              <a:t>一般人口中发生肾上腺偶发肿瘤的</a:t>
            </a:r>
            <a:r>
              <a:rPr lang="zh-CN" altLang="en-US" sz="2000" dirty="0" smtClean="0">
                <a:solidFill>
                  <a:prstClr val="black"/>
                </a:solidFill>
              </a:rPr>
              <a:t>概率</a:t>
            </a:r>
            <a:endParaRPr lang="ja-JP" altLang="en-US" sz="2000" dirty="0"/>
          </a:p>
        </p:txBody>
      </p:sp>
      <p:sp>
        <p:nvSpPr>
          <p:cNvPr id="13" name="正方形/長方形 12"/>
          <p:cNvSpPr/>
          <p:nvPr/>
        </p:nvSpPr>
        <p:spPr>
          <a:xfrm>
            <a:off x="406169" y="2506893"/>
            <a:ext cx="902811" cy="523220"/>
          </a:xfrm>
          <a:prstGeom prst="rect">
            <a:avLst/>
          </a:prstGeom>
          <a:solidFill>
            <a:schemeClr val="accent5">
              <a:lumMod val="20000"/>
              <a:lumOff val="80000"/>
            </a:schemeClr>
          </a:solidFill>
          <a:ln w="12700">
            <a:solidFill>
              <a:schemeClr val="tx1"/>
            </a:solidFill>
          </a:ln>
        </p:spPr>
        <p:txBody>
          <a:bodyPr wrap="none">
            <a:spAutoFit/>
          </a:bodyPr>
          <a:lstStyle/>
          <a:p>
            <a:r>
              <a:rPr lang="zh-CN" altLang="en-US" sz="2800" dirty="0">
                <a:solidFill>
                  <a:prstClr val="black"/>
                </a:solidFill>
              </a:rPr>
              <a:t>我们</a:t>
            </a:r>
            <a:endParaRPr lang="ja-JP" altLang="en-US" sz="2800" dirty="0"/>
          </a:p>
        </p:txBody>
      </p:sp>
      <p:sp>
        <p:nvSpPr>
          <p:cNvPr id="14" name="正方形/長方形 13"/>
          <p:cNvSpPr/>
          <p:nvPr/>
        </p:nvSpPr>
        <p:spPr>
          <a:xfrm>
            <a:off x="1361116" y="2383782"/>
            <a:ext cx="1338828" cy="646331"/>
          </a:xfrm>
          <a:prstGeom prst="rect">
            <a:avLst/>
          </a:prstGeom>
          <a:solidFill>
            <a:schemeClr val="accent5">
              <a:lumMod val="20000"/>
              <a:lumOff val="80000"/>
            </a:schemeClr>
          </a:solidFill>
          <a:ln w="12700">
            <a:solidFill>
              <a:schemeClr val="tx1"/>
            </a:solidFill>
          </a:ln>
        </p:spPr>
        <p:txBody>
          <a:bodyPr wrap="none">
            <a:spAutoFit/>
          </a:bodyPr>
          <a:lstStyle/>
          <a:p>
            <a:r>
              <a:rPr lang="zh-CN" altLang="en-US" sz="3600" dirty="0">
                <a:solidFill>
                  <a:srgbClr val="FF0000"/>
                </a:solidFill>
              </a:rPr>
              <a:t>调查</a:t>
            </a:r>
            <a:r>
              <a:rPr lang="zh-CN" altLang="en-US" dirty="0">
                <a:solidFill>
                  <a:srgbClr val="FF0000"/>
                </a:solidFill>
              </a:rPr>
              <a:t>了</a:t>
            </a:r>
            <a:endParaRPr lang="ja-JP" altLang="en-US" dirty="0">
              <a:solidFill>
                <a:srgbClr val="FF0000"/>
              </a:solidFill>
            </a:endParaRPr>
          </a:p>
        </p:txBody>
      </p:sp>
      <p:sp>
        <p:nvSpPr>
          <p:cNvPr id="15" name="正方形/長方形 14"/>
          <p:cNvSpPr/>
          <p:nvPr/>
        </p:nvSpPr>
        <p:spPr>
          <a:xfrm>
            <a:off x="2748111" y="2630003"/>
            <a:ext cx="3554178" cy="400110"/>
          </a:xfrm>
          <a:prstGeom prst="rect">
            <a:avLst/>
          </a:prstGeom>
          <a:solidFill>
            <a:schemeClr val="accent5">
              <a:lumMod val="20000"/>
              <a:lumOff val="80000"/>
            </a:schemeClr>
          </a:solidFill>
          <a:ln w="12700">
            <a:solidFill>
              <a:schemeClr val="tx1"/>
            </a:solidFill>
          </a:ln>
        </p:spPr>
        <p:txBody>
          <a:bodyPr wrap="square">
            <a:spAutoFit/>
          </a:bodyPr>
          <a:lstStyle/>
          <a:p>
            <a:r>
              <a:rPr lang="zh-CN" altLang="en-US" sz="2000" dirty="0" smtClean="0">
                <a:solidFill>
                  <a:prstClr val="black"/>
                </a:solidFill>
              </a:rPr>
              <a:t>体检中发现肾上腺偶发肿</a:t>
            </a:r>
            <a:r>
              <a:rPr lang="zh-CN" altLang="en-US" sz="2000" dirty="0">
                <a:solidFill>
                  <a:prstClr val="black"/>
                </a:solidFill>
              </a:rPr>
              <a:t>瘤的</a:t>
            </a:r>
            <a:endParaRPr lang="ja-JP" altLang="en-US" sz="2000" dirty="0"/>
          </a:p>
        </p:txBody>
      </p:sp>
      <p:sp>
        <p:nvSpPr>
          <p:cNvPr id="16" name="正方形/長方形 15"/>
          <p:cNvSpPr/>
          <p:nvPr/>
        </p:nvSpPr>
        <p:spPr>
          <a:xfrm>
            <a:off x="6376316" y="2568268"/>
            <a:ext cx="800219" cy="461665"/>
          </a:xfrm>
          <a:prstGeom prst="rect">
            <a:avLst/>
          </a:prstGeom>
          <a:solidFill>
            <a:schemeClr val="accent5">
              <a:lumMod val="20000"/>
              <a:lumOff val="80000"/>
            </a:schemeClr>
          </a:solidFill>
          <a:ln w="12700">
            <a:solidFill>
              <a:schemeClr val="tx1"/>
            </a:solidFill>
          </a:ln>
        </p:spPr>
        <p:txBody>
          <a:bodyPr wrap="none">
            <a:spAutoFit/>
          </a:bodyPr>
          <a:lstStyle/>
          <a:p>
            <a:r>
              <a:rPr lang="zh-CN" altLang="en-US" sz="2400" dirty="0" smtClean="0">
                <a:solidFill>
                  <a:prstClr val="black"/>
                </a:solidFill>
              </a:rPr>
              <a:t>概率</a:t>
            </a:r>
            <a:endParaRPr lang="ja-JP" altLang="en-US" dirty="0"/>
          </a:p>
        </p:txBody>
      </p:sp>
      <p:sp>
        <p:nvSpPr>
          <p:cNvPr id="25" name="正方形/長方形 24"/>
          <p:cNvSpPr/>
          <p:nvPr/>
        </p:nvSpPr>
        <p:spPr>
          <a:xfrm>
            <a:off x="286952" y="3315719"/>
            <a:ext cx="8552239" cy="144016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368363" y="3491632"/>
            <a:ext cx="1318437" cy="461665"/>
          </a:xfrm>
          <a:prstGeom prst="rect">
            <a:avLst/>
          </a:prstGeom>
          <a:solidFill>
            <a:schemeClr val="accent3">
              <a:lumMod val="20000"/>
              <a:lumOff val="80000"/>
            </a:schemeClr>
          </a:solidFill>
          <a:ln w="12700">
            <a:solidFill>
              <a:schemeClr val="tx1"/>
            </a:solidFill>
          </a:ln>
        </p:spPr>
        <p:txBody>
          <a:bodyPr wrap="square" lIns="36000" rIns="36000">
            <a:spAutoFit/>
          </a:bodyPr>
          <a:lstStyle/>
          <a:p>
            <a:r>
              <a:rPr lang="ja-JP" altLang="en-US" dirty="0" smtClean="0">
                <a:solidFill>
                  <a:prstClr val="black"/>
                </a:solidFill>
              </a:rPr>
              <a:t>の</a:t>
            </a:r>
            <a:r>
              <a:rPr lang="ja-JP" altLang="en-US" sz="2400" dirty="0" smtClean="0">
                <a:solidFill>
                  <a:prstClr val="black"/>
                </a:solidFill>
              </a:rPr>
              <a:t>重要性</a:t>
            </a:r>
            <a:endParaRPr lang="ja-JP" altLang="en-US" sz="2400" dirty="0"/>
          </a:p>
        </p:txBody>
      </p:sp>
      <p:sp>
        <p:nvSpPr>
          <p:cNvPr id="27" name="正方形/長方形 26"/>
          <p:cNvSpPr/>
          <p:nvPr/>
        </p:nvSpPr>
        <p:spPr>
          <a:xfrm>
            <a:off x="420340" y="3474559"/>
            <a:ext cx="1450990" cy="523220"/>
          </a:xfrm>
          <a:prstGeom prst="rect">
            <a:avLst/>
          </a:prstGeom>
          <a:solidFill>
            <a:schemeClr val="accent3">
              <a:lumMod val="20000"/>
              <a:lumOff val="80000"/>
            </a:schemeClr>
          </a:solidFill>
          <a:ln w="12700">
            <a:solidFill>
              <a:schemeClr val="tx1"/>
            </a:solidFill>
          </a:ln>
        </p:spPr>
        <p:txBody>
          <a:bodyPr wrap="square" lIns="36000" rIns="36000">
            <a:spAutoFit/>
          </a:bodyPr>
          <a:lstStyle/>
          <a:p>
            <a:r>
              <a:rPr lang="ja-JP" altLang="en-US" dirty="0" smtClean="0">
                <a:solidFill>
                  <a:srgbClr val="FF0000"/>
                </a:solidFill>
              </a:rPr>
              <a:t>を</a:t>
            </a:r>
            <a:r>
              <a:rPr lang="ja-JP" altLang="en-US" sz="2800" dirty="0" smtClean="0">
                <a:solidFill>
                  <a:srgbClr val="FF0000"/>
                </a:solidFill>
              </a:rPr>
              <a:t>考慮</a:t>
            </a:r>
            <a:r>
              <a:rPr lang="ja-JP" altLang="en-US" sz="2000" dirty="0" smtClean="0">
                <a:solidFill>
                  <a:srgbClr val="FF0000"/>
                </a:solidFill>
              </a:rPr>
              <a:t>して</a:t>
            </a:r>
            <a:endParaRPr lang="ja-JP" altLang="en-US" dirty="0"/>
          </a:p>
        </p:txBody>
      </p:sp>
      <p:sp>
        <p:nvSpPr>
          <p:cNvPr id="28" name="正方形/長方形 27"/>
          <p:cNvSpPr/>
          <p:nvPr/>
        </p:nvSpPr>
        <p:spPr>
          <a:xfrm>
            <a:off x="1910300" y="3512756"/>
            <a:ext cx="5383635" cy="461665"/>
          </a:xfrm>
          <a:prstGeom prst="rect">
            <a:avLst/>
          </a:prstGeom>
          <a:solidFill>
            <a:schemeClr val="accent3">
              <a:lumMod val="20000"/>
              <a:lumOff val="80000"/>
            </a:schemeClr>
          </a:solidFill>
          <a:ln w="12700">
            <a:solidFill>
              <a:schemeClr val="tx1"/>
            </a:solidFill>
          </a:ln>
        </p:spPr>
        <p:txBody>
          <a:bodyPr wrap="square">
            <a:spAutoFit/>
          </a:bodyPr>
          <a:lstStyle/>
          <a:p>
            <a:r>
              <a:rPr lang="ja-JP" altLang="en-US" dirty="0" smtClean="0"/>
              <a:t>を</a:t>
            </a:r>
            <a:r>
              <a:rPr lang="ja-JP" altLang="en-US" sz="2400" dirty="0" smtClean="0"/>
              <a:t>計算する</a:t>
            </a:r>
            <a:endParaRPr lang="ja-JP" altLang="en-US" sz="2400" dirty="0"/>
          </a:p>
        </p:txBody>
      </p:sp>
      <p:sp>
        <p:nvSpPr>
          <p:cNvPr id="29" name="正方形/長方形 28"/>
          <p:cNvSpPr/>
          <p:nvPr/>
        </p:nvSpPr>
        <p:spPr>
          <a:xfrm>
            <a:off x="3476176" y="3542373"/>
            <a:ext cx="3743331" cy="400110"/>
          </a:xfrm>
          <a:prstGeom prst="rect">
            <a:avLst/>
          </a:prstGeom>
          <a:solidFill>
            <a:schemeClr val="accent3">
              <a:lumMod val="20000"/>
              <a:lumOff val="80000"/>
            </a:schemeClr>
          </a:solidFill>
          <a:ln w="12700">
            <a:solidFill>
              <a:schemeClr val="tx1"/>
            </a:solidFill>
          </a:ln>
        </p:spPr>
        <p:txBody>
          <a:bodyPr wrap="square">
            <a:spAutoFit/>
          </a:bodyPr>
          <a:lstStyle/>
          <a:p>
            <a:r>
              <a:rPr lang="ja-JP" altLang="en-US" sz="1600" dirty="0" smtClean="0"/>
              <a:t>一般人口に副腎偶発腫が発生する</a:t>
            </a:r>
            <a:r>
              <a:rPr lang="ja-JP" altLang="en-US" sz="2000" dirty="0" smtClean="0"/>
              <a:t>確率</a:t>
            </a:r>
            <a:endParaRPr lang="ja-JP" altLang="en-US" dirty="0"/>
          </a:p>
        </p:txBody>
      </p:sp>
      <p:sp>
        <p:nvSpPr>
          <p:cNvPr id="30" name="正方形/長方形 29"/>
          <p:cNvSpPr/>
          <p:nvPr/>
        </p:nvSpPr>
        <p:spPr>
          <a:xfrm>
            <a:off x="420340" y="4190445"/>
            <a:ext cx="1133644" cy="523220"/>
          </a:xfrm>
          <a:prstGeom prst="rect">
            <a:avLst/>
          </a:prstGeom>
          <a:solidFill>
            <a:schemeClr val="accent3">
              <a:lumMod val="20000"/>
              <a:lumOff val="80000"/>
            </a:schemeClr>
          </a:solidFill>
          <a:ln w="12700">
            <a:solidFill>
              <a:schemeClr val="tx1"/>
            </a:solidFill>
          </a:ln>
        </p:spPr>
        <p:txBody>
          <a:bodyPr wrap="none">
            <a:spAutoFit/>
          </a:bodyPr>
          <a:lstStyle/>
          <a:p>
            <a:r>
              <a:rPr lang="ja-JP" altLang="en-US" sz="2800" dirty="0" smtClean="0"/>
              <a:t>我々</a:t>
            </a:r>
            <a:r>
              <a:rPr lang="ja-JP" altLang="en-US" dirty="0" smtClean="0"/>
              <a:t>は</a:t>
            </a:r>
            <a:endParaRPr lang="ja-JP" altLang="en-US" dirty="0"/>
          </a:p>
        </p:txBody>
      </p:sp>
      <p:sp>
        <p:nvSpPr>
          <p:cNvPr id="31" name="正方形/長方形 30"/>
          <p:cNvSpPr/>
          <p:nvPr/>
        </p:nvSpPr>
        <p:spPr>
          <a:xfrm>
            <a:off x="1619846" y="4067334"/>
            <a:ext cx="1694695" cy="646331"/>
          </a:xfrm>
          <a:prstGeom prst="rect">
            <a:avLst/>
          </a:prstGeom>
          <a:solidFill>
            <a:schemeClr val="accent3">
              <a:lumMod val="20000"/>
              <a:lumOff val="80000"/>
            </a:schemeClr>
          </a:solidFill>
          <a:ln w="12700">
            <a:solidFill>
              <a:schemeClr val="tx1"/>
            </a:solidFill>
          </a:ln>
        </p:spPr>
        <p:txBody>
          <a:bodyPr wrap="none">
            <a:spAutoFit/>
          </a:bodyPr>
          <a:lstStyle/>
          <a:p>
            <a:r>
              <a:rPr lang="ja-JP" altLang="en-US" dirty="0" smtClean="0">
                <a:solidFill>
                  <a:srgbClr val="FF0000"/>
                </a:solidFill>
              </a:rPr>
              <a:t>を</a:t>
            </a:r>
            <a:r>
              <a:rPr lang="ja-JP" altLang="en-US" sz="3600" dirty="0" smtClean="0">
                <a:solidFill>
                  <a:srgbClr val="FF0000"/>
                </a:solidFill>
              </a:rPr>
              <a:t>調査</a:t>
            </a:r>
            <a:r>
              <a:rPr lang="ja-JP" altLang="en-US" dirty="0" smtClean="0">
                <a:solidFill>
                  <a:srgbClr val="FF0000"/>
                </a:solidFill>
              </a:rPr>
              <a:t>した</a:t>
            </a:r>
            <a:endParaRPr lang="ja-JP" altLang="en-US" dirty="0">
              <a:solidFill>
                <a:srgbClr val="FF0000"/>
              </a:solidFill>
            </a:endParaRPr>
          </a:p>
        </p:txBody>
      </p:sp>
      <p:sp>
        <p:nvSpPr>
          <p:cNvPr id="32" name="正方形/長方形 31"/>
          <p:cNvSpPr/>
          <p:nvPr/>
        </p:nvSpPr>
        <p:spPr>
          <a:xfrm>
            <a:off x="3378995" y="4313555"/>
            <a:ext cx="3457739" cy="400110"/>
          </a:xfrm>
          <a:prstGeom prst="rect">
            <a:avLst/>
          </a:prstGeom>
          <a:solidFill>
            <a:schemeClr val="accent3">
              <a:lumMod val="20000"/>
              <a:lumOff val="80000"/>
            </a:schemeClr>
          </a:solidFill>
          <a:ln w="12700">
            <a:solidFill>
              <a:schemeClr val="tx1"/>
            </a:solidFill>
          </a:ln>
        </p:spPr>
        <p:txBody>
          <a:bodyPr wrap="square">
            <a:spAutoFit/>
          </a:bodyPr>
          <a:lstStyle/>
          <a:p>
            <a:r>
              <a:rPr lang="ja-JP" altLang="en-US" sz="2000" dirty="0" smtClean="0"/>
              <a:t>検診に副腎偶発腫を発現する</a:t>
            </a:r>
            <a:endParaRPr lang="ja-JP" altLang="en-US" sz="2000" dirty="0"/>
          </a:p>
        </p:txBody>
      </p:sp>
      <p:sp>
        <p:nvSpPr>
          <p:cNvPr id="33" name="正方形/長方形 32"/>
          <p:cNvSpPr/>
          <p:nvPr/>
        </p:nvSpPr>
        <p:spPr>
          <a:xfrm>
            <a:off x="6900869" y="4251820"/>
            <a:ext cx="800219" cy="461665"/>
          </a:xfrm>
          <a:prstGeom prst="rect">
            <a:avLst/>
          </a:prstGeom>
          <a:solidFill>
            <a:schemeClr val="accent3">
              <a:lumMod val="20000"/>
              <a:lumOff val="80000"/>
            </a:schemeClr>
          </a:solidFill>
          <a:ln w="12700">
            <a:solidFill>
              <a:schemeClr val="tx1"/>
            </a:solidFill>
          </a:ln>
        </p:spPr>
        <p:txBody>
          <a:bodyPr wrap="none">
            <a:spAutoFit/>
          </a:bodyPr>
          <a:lstStyle/>
          <a:p>
            <a:r>
              <a:rPr lang="ja-JP" altLang="en-US" sz="2400" dirty="0" smtClean="0">
                <a:solidFill>
                  <a:prstClr val="black"/>
                </a:solidFill>
              </a:rPr>
              <a:t>確率</a:t>
            </a:r>
            <a:endParaRPr lang="ja-JP" altLang="en-US" sz="2400" dirty="0"/>
          </a:p>
        </p:txBody>
      </p:sp>
      <p:sp>
        <p:nvSpPr>
          <p:cNvPr id="34" name="正方形/長方形 33"/>
          <p:cNvSpPr/>
          <p:nvPr/>
        </p:nvSpPr>
        <p:spPr>
          <a:xfrm>
            <a:off x="7849392" y="1874705"/>
            <a:ext cx="492443" cy="461665"/>
          </a:xfrm>
          <a:prstGeom prst="rect">
            <a:avLst/>
          </a:prstGeom>
        </p:spPr>
        <p:txBody>
          <a:bodyPr wrap="square">
            <a:spAutoFit/>
          </a:bodyPr>
          <a:lstStyle/>
          <a:p>
            <a:r>
              <a:rPr lang="zh-CN" altLang="en-US" sz="2400" dirty="0">
                <a:solidFill>
                  <a:prstClr val="black"/>
                </a:solidFill>
              </a:rPr>
              <a:t>，</a:t>
            </a:r>
            <a:endParaRPr lang="ja-JP" altLang="en-US" dirty="0"/>
          </a:p>
        </p:txBody>
      </p:sp>
      <p:sp>
        <p:nvSpPr>
          <p:cNvPr id="35" name="正方形/長方形 34"/>
          <p:cNvSpPr/>
          <p:nvPr/>
        </p:nvSpPr>
        <p:spPr>
          <a:xfrm>
            <a:off x="7123238" y="2654958"/>
            <a:ext cx="415498" cy="369332"/>
          </a:xfrm>
          <a:prstGeom prst="rect">
            <a:avLst/>
          </a:prstGeom>
        </p:spPr>
        <p:txBody>
          <a:bodyPr wrap="none">
            <a:spAutoFit/>
          </a:bodyPr>
          <a:lstStyle/>
          <a:p>
            <a:r>
              <a:rPr lang="zh-CN" altLang="en-US" dirty="0">
                <a:solidFill>
                  <a:prstClr val="black"/>
                </a:solidFill>
              </a:rPr>
              <a:t>。</a:t>
            </a:r>
            <a:endParaRPr lang="ja-JP" altLang="en-US" dirty="0"/>
          </a:p>
        </p:txBody>
      </p:sp>
      <p:sp>
        <p:nvSpPr>
          <p:cNvPr id="38" name="正方形/長方形 37"/>
          <p:cNvSpPr/>
          <p:nvPr/>
        </p:nvSpPr>
        <p:spPr>
          <a:xfrm>
            <a:off x="8615031" y="3543942"/>
            <a:ext cx="492443" cy="461665"/>
          </a:xfrm>
          <a:prstGeom prst="rect">
            <a:avLst/>
          </a:prstGeom>
          <a:noFill/>
        </p:spPr>
        <p:txBody>
          <a:bodyPr wrap="none">
            <a:spAutoFit/>
          </a:bodyPr>
          <a:lstStyle/>
          <a:p>
            <a:r>
              <a:rPr lang="zh-CN" altLang="en-US" sz="2400" dirty="0">
                <a:solidFill>
                  <a:prstClr val="black"/>
                </a:solidFill>
              </a:rPr>
              <a:t>，</a:t>
            </a:r>
            <a:endParaRPr lang="ja-JP" altLang="en-US" dirty="0"/>
          </a:p>
        </p:txBody>
      </p:sp>
      <p:sp>
        <p:nvSpPr>
          <p:cNvPr id="39" name="正方形/長方形 38"/>
          <p:cNvSpPr/>
          <p:nvPr/>
        </p:nvSpPr>
        <p:spPr>
          <a:xfrm>
            <a:off x="7679689" y="4327814"/>
            <a:ext cx="415498" cy="369332"/>
          </a:xfrm>
          <a:prstGeom prst="rect">
            <a:avLst/>
          </a:prstGeom>
          <a:noFill/>
        </p:spPr>
        <p:txBody>
          <a:bodyPr wrap="none">
            <a:spAutoFit/>
          </a:bodyPr>
          <a:lstStyle/>
          <a:p>
            <a:r>
              <a:rPr lang="zh-CN" altLang="en-US" dirty="0">
                <a:solidFill>
                  <a:prstClr val="black"/>
                </a:solidFill>
              </a:rPr>
              <a:t>。</a:t>
            </a:r>
            <a:endParaRPr lang="ja-JP" altLang="en-US" dirty="0"/>
          </a:p>
        </p:txBody>
      </p:sp>
      <p:sp>
        <p:nvSpPr>
          <p:cNvPr id="40" name="正方形/長方形 39"/>
          <p:cNvSpPr/>
          <p:nvPr/>
        </p:nvSpPr>
        <p:spPr>
          <a:xfrm>
            <a:off x="290490" y="4946106"/>
            <a:ext cx="8552239" cy="144016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709684" y="5143285"/>
            <a:ext cx="1229094" cy="461665"/>
          </a:xfrm>
          <a:prstGeom prst="rect">
            <a:avLst/>
          </a:prstGeom>
          <a:solidFill>
            <a:schemeClr val="accent6">
              <a:lumMod val="20000"/>
              <a:lumOff val="80000"/>
            </a:schemeClr>
          </a:solidFill>
          <a:ln w="12700">
            <a:solidFill>
              <a:schemeClr val="tx1"/>
            </a:solidFill>
          </a:ln>
        </p:spPr>
        <p:txBody>
          <a:bodyPr wrap="square" lIns="36000" rIns="36000">
            <a:spAutoFit/>
          </a:bodyPr>
          <a:lstStyle/>
          <a:p>
            <a:r>
              <a:rPr lang="ja-JP" altLang="en-US" dirty="0" smtClean="0">
                <a:solidFill>
                  <a:prstClr val="black"/>
                </a:solidFill>
                <a:latin typeface="+mn-ea"/>
              </a:rPr>
              <a:t>の</a:t>
            </a:r>
            <a:r>
              <a:rPr lang="ja-JP" altLang="en-US" sz="2400" dirty="0" smtClean="0">
                <a:solidFill>
                  <a:prstClr val="black"/>
                </a:solidFill>
                <a:latin typeface="+mn-ea"/>
              </a:rPr>
              <a:t>重要性</a:t>
            </a:r>
            <a:endParaRPr lang="ja-JP" altLang="en-US" sz="2400" dirty="0">
              <a:latin typeface="+mn-ea"/>
            </a:endParaRPr>
          </a:p>
        </p:txBody>
      </p:sp>
      <p:sp>
        <p:nvSpPr>
          <p:cNvPr id="42" name="正方形/長方形 41"/>
          <p:cNvSpPr/>
          <p:nvPr/>
        </p:nvSpPr>
        <p:spPr>
          <a:xfrm>
            <a:off x="7016338" y="5083680"/>
            <a:ext cx="1527982" cy="523220"/>
          </a:xfrm>
          <a:prstGeom prst="rect">
            <a:avLst/>
          </a:prstGeom>
          <a:solidFill>
            <a:schemeClr val="accent6">
              <a:lumMod val="20000"/>
              <a:lumOff val="80000"/>
            </a:schemeClr>
          </a:solidFill>
          <a:ln w="12700">
            <a:solidFill>
              <a:schemeClr val="tx1"/>
            </a:solidFill>
          </a:ln>
        </p:spPr>
        <p:txBody>
          <a:bodyPr wrap="none">
            <a:spAutoFit/>
          </a:bodyPr>
          <a:lstStyle/>
          <a:p>
            <a:r>
              <a:rPr lang="ja-JP" altLang="en-US" dirty="0" smtClean="0">
                <a:solidFill>
                  <a:srgbClr val="FF0000"/>
                </a:solidFill>
              </a:rPr>
              <a:t>を</a:t>
            </a:r>
            <a:r>
              <a:rPr lang="ja-JP" altLang="en-US" sz="2800" dirty="0" smtClean="0">
                <a:solidFill>
                  <a:srgbClr val="FF0000"/>
                </a:solidFill>
              </a:rPr>
              <a:t>考慮</a:t>
            </a:r>
            <a:r>
              <a:rPr lang="ja-JP" altLang="en-US" sz="2000" dirty="0" smtClean="0">
                <a:solidFill>
                  <a:srgbClr val="FF0000"/>
                </a:solidFill>
              </a:rPr>
              <a:t>して</a:t>
            </a:r>
            <a:endParaRPr lang="ja-JP" altLang="en-US" dirty="0"/>
          </a:p>
        </p:txBody>
      </p:sp>
      <p:sp>
        <p:nvSpPr>
          <p:cNvPr id="43" name="正方形/長方形 42"/>
          <p:cNvSpPr/>
          <p:nvPr/>
        </p:nvSpPr>
        <p:spPr>
          <a:xfrm>
            <a:off x="414585" y="5164409"/>
            <a:ext cx="5241936" cy="461665"/>
          </a:xfrm>
          <a:prstGeom prst="rect">
            <a:avLst/>
          </a:prstGeom>
          <a:solidFill>
            <a:schemeClr val="accent6">
              <a:lumMod val="20000"/>
              <a:lumOff val="80000"/>
            </a:schemeClr>
          </a:solidFill>
          <a:ln w="12700">
            <a:solidFill>
              <a:schemeClr val="tx1"/>
            </a:solidFill>
          </a:ln>
        </p:spPr>
        <p:txBody>
          <a:bodyPr wrap="square">
            <a:spAutoFit/>
          </a:bodyPr>
          <a:lstStyle/>
          <a:p>
            <a:pPr algn="r"/>
            <a:r>
              <a:rPr lang="ja-JP" altLang="en-US" dirty="0" smtClean="0"/>
              <a:t>を</a:t>
            </a:r>
            <a:r>
              <a:rPr lang="ja-JP" altLang="en-US" sz="2400" dirty="0" smtClean="0"/>
              <a:t>計算する</a:t>
            </a:r>
            <a:endParaRPr lang="ja-JP" altLang="en-US" sz="2400" dirty="0"/>
          </a:p>
        </p:txBody>
      </p:sp>
      <p:sp>
        <p:nvSpPr>
          <p:cNvPr id="44" name="正方形/長方形 43"/>
          <p:cNvSpPr/>
          <p:nvPr/>
        </p:nvSpPr>
        <p:spPr>
          <a:xfrm>
            <a:off x="438677" y="5194026"/>
            <a:ext cx="3708021" cy="400110"/>
          </a:xfrm>
          <a:prstGeom prst="rect">
            <a:avLst/>
          </a:prstGeom>
          <a:solidFill>
            <a:schemeClr val="accent6">
              <a:lumMod val="20000"/>
              <a:lumOff val="80000"/>
            </a:schemeClr>
          </a:solidFill>
          <a:ln w="12700">
            <a:solidFill>
              <a:schemeClr val="tx1"/>
            </a:solidFill>
          </a:ln>
        </p:spPr>
        <p:txBody>
          <a:bodyPr wrap="square" lIns="108000" rIns="0">
            <a:spAutoFit/>
          </a:bodyPr>
          <a:lstStyle/>
          <a:p>
            <a:r>
              <a:rPr lang="ja-JP" altLang="en-US" sz="1600" dirty="0" smtClean="0"/>
              <a:t>一般人口に副腎偶発腫が発生する</a:t>
            </a:r>
            <a:r>
              <a:rPr lang="ja-JP" altLang="en-US" sz="2000" dirty="0" smtClean="0"/>
              <a:t>確率</a:t>
            </a:r>
            <a:endParaRPr lang="ja-JP" altLang="en-US" dirty="0"/>
          </a:p>
        </p:txBody>
      </p:sp>
      <p:sp>
        <p:nvSpPr>
          <p:cNvPr id="45" name="正方形/長方形 44"/>
          <p:cNvSpPr/>
          <p:nvPr/>
        </p:nvSpPr>
        <p:spPr>
          <a:xfrm>
            <a:off x="423878" y="5820832"/>
            <a:ext cx="1133644" cy="523220"/>
          </a:xfrm>
          <a:prstGeom prst="rect">
            <a:avLst/>
          </a:prstGeom>
          <a:solidFill>
            <a:schemeClr val="accent6">
              <a:lumMod val="20000"/>
              <a:lumOff val="80000"/>
            </a:schemeClr>
          </a:solidFill>
          <a:ln w="12700">
            <a:solidFill>
              <a:schemeClr val="tx1"/>
            </a:solidFill>
          </a:ln>
        </p:spPr>
        <p:txBody>
          <a:bodyPr wrap="none">
            <a:spAutoFit/>
          </a:bodyPr>
          <a:lstStyle/>
          <a:p>
            <a:r>
              <a:rPr lang="ja-JP" altLang="en-US" sz="2800" dirty="0" smtClean="0"/>
              <a:t>我々</a:t>
            </a:r>
            <a:r>
              <a:rPr lang="ja-JP" altLang="en-US" dirty="0" smtClean="0"/>
              <a:t>は</a:t>
            </a:r>
            <a:endParaRPr lang="ja-JP" altLang="en-US" dirty="0"/>
          </a:p>
        </p:txBody>
      </p:sp>
      <p:sp>
        <p:nvSpPr>
          <p:cNvPr id="46" name="正方形/長方形 45"/>
          <p:cNvSpPr/>
          <p:nvPr/>
        </p:nvSpPr>
        <p:spPr>
          <a:xfrm>
            <a:off x="6046712" y="5697721"/>
            <a:ext cx="1694695" cy="646331"/>
          </a:xfrm>
          <a:prstGeom prst="rect">
            <a:avLst/>
          </a:prstGeom>
          <a:solidFill>
            <a:schemeClr val="accent6">
              <a:lumMod val="20000"/>
              <a:lumOff val="80000"/>
            </a:schemeClr>
          </a:solidFill>
          <a:ln w="12700">
            <a:solidFill>
              <a:schemeClr val="tx1"/>
            </a:solidFill>
          </a:ln>
        </p:spPr>
        <p:txBody>
          <a:bodyPr wrap="none">
            <a:spAutoFit/>
          </a:bodyPr>
          <a:lstStyle/>
          <a:p>
            <a:r>
              <a:rPr lang="ja-JP" altLang="en-US" dirty="0" smtClean="0">
                <a:solidFill>
                  <a:srgbClr val="FF0000"/>
                </a:solidFill>
              </a:rPr>
              <a:t>を</a:t>
            </a:r>
            <a:r>
              <a:rPr lang="ja-JP" altLang="en-US" sz="3600" dirty="0" smtClean="0">
                <a:solidFill>
                  <a:srgbClr val="FF0000"/>
                </a:solidFill>
              </a:rPr>
              <a:t>調査</a:t>
            </a:r>
            <a:r>
              <a:rPr lang="ja-JP" altLang="en-US" dirty="0" smtClean="0">
                <a:solidFill>
                  <a:srgbClr val="FF0000"/>
                </a:solidFill>
              </a:rPr>
              <a:t>した</a:t>
            </a:r>
            <a:endParaRPr lang="ja-JP" altLang="en-US" dirty="0">
              <a:solidFill>
                <a:srgbClr val="FF0000"/>
              </a:solidFill>
            </a:endParaRPr>
          </a:p>
        </p:txBody>
      </p:sp>
      <p:sp>
        <p:nvSpPr>
          <p:cNvPr id="47" name="正方形/長方形 46"/>
          <p:cNvSpPr/>
          <p:nvPr/>
        </p:nvSpPr>
        <p:spPr>
          <a:xfrm>
            <a:off x="1617456" y="5943942"/>
            <a:ext cx="3496804" cy="400110"/>
          </a:xfrm>
          <a:prstGeom prst="rect">
            <a:avLst/>
          </a:prstGeom>
          <a:solidFill>
            <a:schemeClr val="accent6">
              <a:lumMod val="20000"/>
              <a:lumOff val="80000"/>
            </a:schemeClr>
          </a:solidFill>
          <a:ln w="12700">
            <a:solidFill>
              <a:schemeClr val="tx1"/>
            </a:solidFill>
          </a:ln>
        </p:spPr>
        <p:txBody>
          <a:bodyPr wrap="square">
            <a:spAutoFit/>
          </a:bodyPr>
          <a:lstStyle/>
          <a:p>
            <a:r>
              <a:rPr lang="ja-JP" altLang="en-US" sz="2000" dirty="0" smtClean="0"/>
              <a:t>検診に副腎偶発腫を発現する</a:t>
            </a:r>
            <a:endParaRPr lang="ja-JP" altLang="en-US" sz="2000" dirty="0"/>
          </a:p>
        </p:txBody>
      </p:sp>
      <p:sp>
        <p:nvSpPr>
          <p:cNvPr id="48" name="正方形/長方形 47"/>
          <p:cNvSpPr/>
          <p:nvPr/>
        </p:nvSpPr>
        <p:spPr>
          <a:xfrm>
            <a:off x="5181861" y="5882207"/>
            <a:ext cx="800219" cy="461665"/>
          </a:xfrm>
          <a:prstGeom prst="rect">
            <a:avLst/>
          </a:prstGeom>
          <a:solidFill>
            <a:schemeClr val="accent6">
              <a:lumMod val="20000"/>
              <a:lumOff val="80000"/>
            </a:schemeClr>
          </a:solidFill>
          <a:ln w="12700">
            <a:solidFill>
              <a:schemeClr val="tx1"/>
            </a:solidFill>
          </a:ln>
        </p:spPr>
        <p:txBody>
          <a:bodyPr wrap="none">
            <a:spAutoFit/>
          </a:bodyPr>
          <a:lstStyle/>
          <a:p>
            <a:r>
              <a:rPr lang="ja-JP" altLang="en-US" sz="2400" dirty="0" smtClean="0">
                <a:solidFill>
                  <a:prstClr val="black"/>
                </a:solidFill>
              </a:rPr>
              <a:t>確率</a:t>
            </a:r>
            <a:endParaRPr lang="ja-JP" altLang="en-US" sz="2400" dirty="0"/>
          </a:p>
        </p:txBody>
      </p:sp>
      <p:sp>
        <p:nvSpPr>
          <p:cNvPr id="49" name="正方形/長方形 48"/>
          <p:cNvSpPr/>
          <p:nvPr/>
        </p:nvSpPr>
        <p:spPr>
          <a:xfrm>
            <a:off x="8522872" y="5184962"/>
            <a:ext cx="492443" cy="461665"/>
          </a:xfrm>
          <a:prstGeom prst="rect">
            <a:avLst/>
          </a:prstGeom>
          <a:noFill/>
        </p:spPr>
        <p:txBody>
          <a:bodyPr wrap="none">
            <a:spAutoFit/>
          </a:bodyPr>
          <a:lstStyle/>
          <a:p>
            <a:r>
              <a:rPr lang="zh-CN" altLang="en-US" sz="2400" dirty="0">
                <a:solidFill>
                  <a:prstClr val="black"/>
                </a:solidFill>
              </a:rPr>
              <a:t>，</a:t>
            </a:r>
            <a:endParaRPr lang="ja-JP" altLang="en-US" dirty="0"/>
          </a:p>
        </p:txBody>
      </p:sp>
      <p:sp>
        <p:nvSpPr>
          <p:cNvPr id="50" name="正方形/長方形 49"/>
          <p:cNvSpPr/>
          <p:nvPr/>
        </p:nvSpPr>
        <p:spPr>
          <a:xfrm>
            <a:off x="7704493" y="5958201"/>
            <a:ext cx="415498" cy="369332"/>
          </a:xfrm>
          <a:prstGeom prst="rect">
            <a:avLst/>
          </a:prstGeom>
          <a:noFill/>
        </p:spPr>
        <p:txBody>
          <a:bodyPr wrap="none">
            <a:spAutoFit/>
          </a:bodyPr>
          <a:lstStyle/>
          <a:p>
            <a:r>
              <a:rPr lang="zh-CN" altLang="en-US" dirty="0">
                <a:solidFill>
                  <a:prstClr val="black"/>
                </a:solidFill>
              </a:rPr>
              <a:t>。</a:t>
            </a:r>
            <a:endParaRPr lang="ja-JP" altLang="en-US" dirty="0"/>
          </a:p>
        </p:txBody>
      </p:sp>
      <p:sp>
        <p:nvSpPr>
          <p:cNvPr id="51" name="角丸四角形吹き出し 50"/>
          <p:cNvSpPr/>
          <p:nvPr/>
        </p:nvSpPr>
        <p:spPr>
          <a:xfrm>
            <a:off x="7123814" y="1147919"/>
            <a:ext cx="1935138" cy="446966"/>
          </a:xfrm>
          <a:prstGeom prst="wedgeRoundRectCallout">
            <a:avLst>
              <a:gd name="adj1" fmla="val -29641"/>
              <a:gd name="adj2" fmla="val 833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FF00"/>
                </a:solidFill>
              </a:rPr>
              <a:t>中国語構文解析</a:t>
            </a:r>
            <a:endParaRPr kumimoji="1" lang="ja-JP" altLang="en-US" dirty="0">
              <a:solidFill>
                <a:srgbClr val="FFFF00"/>
              </a:solidFill>
            </a:endParaRPr>
          </a:p>
        </p:txBody>
      </p:sp>
      <p:sp>
        <p:nvSpPr>
          <p:cNvPr id="52" name="角丸四角形吹き出し 51"/>
          <p:cNvSpPr/>
          <p:nvPr/>
        </p:nvSpPr>
        <p:spPr>
          <a:xfrm>
            <a:off x="7371913" y="2383782"/>
            <a:ext cx="1899672" cy="841429"/>
          </a:xfrm>
          <a:prstGeom prst="wedgeRoundRectCallout">
            <a:avLst>
              <a:gd name="adj1" fmla="val -29641"/>
              <a:gd name="adj2" fmla="val 833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FF00"/>
                </a:solidFill>
              </a:rPr>
              <a:t>中国語語順での日本語翻訳</a:t>
            </a:r>
            <a:endParaRPr kumimoji="1" lang="ja-JP" altLang="en-US" dirty="0">
              <a:solidFill>
                <a:srgbClr val="FFFF00"/>
              </a:solidFill>
            </a:endParaRPr>
          </a:p>
        </p:txBody>
      </p:sp>
      <p:sp>
        <p:nvSpPr>
          <p:cNvPr id="54" name="角丸四角形吹き出し 53"/>
          <p:cNvSpPr/>
          <p:nvPr/>
        </p:nvSpPr>
        <p:spPr>
          <a:xfrm>
            <a:off x="7095472" y="6347637"/>
            <a:ext cx="1899672" cy="510363"/>
          </a:xfrm>
          <a:prstGeom prst="wedgeRoundRectCallout">
            <a:avLst>
              <a:gd name="adj1" fmla="val 14016"/>
              <a:gd name="adj2" fmla="val -740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FF00"/>
                </a:solidFill>
              </a:rPr>
              <a:t>日本語翻訳結果</a:t>
            </a:r>
            <a:endParaRPr kumimoji="1" lang="ja-JP" altLang="en-US" dirty="0">
              <a:solidFill>
                <a:srgbClr val="FFFF00"/>
              </a:solidFill>
            </a:endParaRPr>
          </a:p>
        </p:txBody>
      </p:sp>
      <p:sp>
        <p:nvSpPr>
          <p:cNvPr id="3" name="テキスト ボックス 2"/>
          <p:cNvSpPr txBox="1"/>
          <p:nvPr/>
        </p:nvSpPr>
        <p:spPr>
          <a:xfrm>
            <a:off x="5656521" y="767349"/>
            <a:ext cx="3090472" cy="369332"/>
          </a:xfrm>
          <a:prstGeom prst="rect">
            <a:avLst/>
          </a:prstGeom>
          <a:noFill/>
        </p:spPr>
        <p:txBody>
          <a:bodyPr wrap="none" rtlCol="0">
            <a:spAutoFit/>
          </a:bodyPr>
          <a:lstStyle/>
          <a:p>
            <a:r>
              <a:rPr lang="en-US" altLang="ja-JP" dirty="0" smtClean="0"/>
              <a:t>[</a:t>
            </a:r>
            <a:r>
              <a:rPr lang="en-US" altLang="ja-JP" dirty="0" err="1" smtClean="0"/>
              <a:t>Kishimoto</a:t>
            </a:r>
            <a:r>
              <a:rPr lang="en-US" altLang="ja-JP" dirty="0" smtClean="0"/>
              <a:t> et. al, 2014 WPTP3]</a:t>
            </a:r>
            <a:endParaRPr kumimoji="1" lang="ja-JP" altLang="en-US" dirty="0"/>
          </a:p>
        </p:txBody>
      </p:sp>
      <p:sp>
        <p:nvSpPr>
          <p:cNvPr id="2" name="スライド番号プレースホルダー 1"/>
          <p:cNvSpPr>
            <a:spLocks noGrp="1"/>
          </p:cNvSpPr>
          <p:nvPr>
            <p:ph type="sldNum" sz="quarter" idx="12"/>
          </p:nvPr>
        </p:nvSpPr>
        <p:spPr/>
        <p:txBody>
          <a:bodyPr/>
          <a:lstStyle/>
          <a:p>
            <a:fld id="{D7F747AE-5810-EA46-931B-83F06ACBD993}" type="slidenum">
              <a:rPr kumimoji="1" lang="ja-JP" altLang="en-US" smtClean="0"/>
              <a:t>18</a:t>
            </a:fld>
            <a:endParaRPr kumimoji="1" lang="ja-JP" altLang="en-US" dirty="0"/>
          </a:p>
        </p:txBody>
      </p:sp>
    </p:spTree>
    <p:extLst>
      <p:ext uri="{BB962C8B-B14F-4D97-AF65-F5344CB8AC3E}">
        <p14:creationId xmlns:p14="http://schemas.microsoft.com/office/powerpoint/2010/main" val="1428561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機械翻訳エンジンの開発</a:t>
            </a:r>
          </a:p>
        </p:txBody>
      </p:sp>
      <p:sp>
        <p:nvSpPr>
          <p:cNvPr id="3" name="テキス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7F747AE-5810-EA46-931B-83F06ACBD993}" type="slidenum">
              <a:rPr kumimoji="1" lang="ja-JP" altLang="en-US" smtClean="0"/>
              <a:t>19</a:t>
            </a:fld>
            <a:endParaRPr kumimoji="1" lang="ja-JP" altLang="en-US"/>
          </a:p>
        </p:txBody>
      </p:sp>
    </p:spTree>
    <p:extLst>
      <p:ext uri="{BB962C8B-B14F-4D97-AF65-F5344CB8AC3E}">
        <p14:creationId xmlns:p14="http://schemas.microsoft.com/office/powerpoint/2010/main" val="20715185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国際特許出願件数</a:t>
            </a:r>
            <a:endParaRPr kumimoji="1" lang="ja-JP" altLang="en-US" dirty="0"/>
          </a:p>
        </p:txBody>
      </p:sp>
      <p:pic>
        <p:nvPicPr>
          <p:cNvPr id="5" name="図 4" descr="スクリーンショット 2014-11-16 13.58.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553" y="1259935"/>
            <a:ext cx="6739978" cy="5007162"/>
          </a:xfrm>
          <a:prstGeom prst="rect">
            <a:avLst/>
          </a:prstGeom>
        </p:spPr>
      </p:pic>
      <p:sp>
        <p:nvSpPr>
          <p:cNvPr id="6" name="テキスト ボックス 5"/>
          <p:cNvSpPr txBox="1"/>
          <p:nvPr/>
        </p:nvSpPr>
        <p:spPr>
          <a:xfrm>
            <a:off x="7694531" y="1342936"/>
            <a:ext cx="920444" cy="369332"/>
          </a:xfrm>
          <a:prstGeom prst="rect">
            <a:avLst/>
          </a:prstGeom>
          <a:noFill/>
        </p:spPr>
        <p:txBody>
          <a:bodyPr wrap="none" rtlCol="0">
            <a:spAutoFit/>
          </a:bodyPr>
          <a:lstStyle/>
          <a:p>
            <a:r>
              <a:rPr kumimoji="1" lang="ja-JP" altLang="en-US" dirty="0" smtClean="0"/>
              <a:t>アメリカ</a:t>
            </a:r>
            <a:endParaRPr kumimoji="1" lang="ja-JP" altLang="en-US" dirty="0"/>
          </a:p>
        </p:txBody>
      </p:sp>
      <p:sp>
        <p:nvSpPr>
          <p:cNvPr id="7" name="テキスト ボックス 6"/>
          <p:cNvSpPr txBox="1"/>
          <p:nvPr/>
        </p:nvSpPr>
        <p:spPr>
          <a:xfrm>
            <a:off x="7694531" y="2397187"/>
            <a:ext cx="646331" cy="369332"/>
          </a:xfrm>
          <a:prstGeom prst="rect">
            <a:avLst/>
          </a:prstGeom>
          <a:noFill/>
        </p:spPr>
        <p:txBody>
          <a:bodyPr wrap="none" rtlCol="0">
            <a:spAutoFit/>
          </a:bodyPr>
          <a:lstStyle/>
          <a:p>
            <a:r>
              <a:rPr kumimoji="1" lang="ja-JP" altLang="en-US" dirty="0" smtClean="0"/>
              <a:t>日本</a:t>
            </a:r>
            <a:endParaRPr kumimoji="1" lang="ja-JP" altLang="en-US" dirty="0"/>
          </a:p>
        </p:txBody>
      </p:sp>
      <p:sp>
        <p:nvSpPr>
          <p:cNvPr id="8" name="テキスト ボックス 7"/>
          <p:cNvSpPr txBox="1"/>
          <p:nvPr/>
        </p:nvSpPr>
        <p:spPr>
          <a:xfrm>
            <a:off x="7694531" y="3957663"/>
            <a:ext cx="646331" cy="369332"/>
          </a:xfrm>
          <a:prstGeom prst="rect">
            <a:avLst/>
          </a:prstGeom>
          <a:noFill/>
        </p:spPr>
        <p:txBody>
          <a:bodyPr wrap="none" rtlCol="0">
            <a:spAutoFit/>
          </a:bodyPr>
          <a:lstStyle/>
          <a:p>
            <a:r>
              <a:rPr kumimoji="1" lang="ja-JP" altLang="en-US" dirty="0" smtClean="0"/>
              <a:t>中国</a:t>
            </a:r>
            <a:endParaRPr kumimoji="1" lang="ja-JP" altLang="en-US" dirty="0"/>
          </a:p>
        </p:txBody>
      </p:sp>
      <p:sp>
        <p:nvSpPr>
          <p:cNvPr id="9" name="テキスト ボックス 8"/>
          <p:cNvSpPr txBox="1"/>
          <p:nvPr/>
        </p:nvSpPr>
        <p:spPr>
          <a:xfrm>
            <a:off x="7694531" y="4333987"/>
            <a:ext cx="737401" cy="369332"/>
          </a:xfrm>
          <a:prstGeom prst="rect">
            <a:avLst/>
          </a:prstGeom>
          <a:noFill/>
        </p:spPr>
        <p:txBody>
          <a:bodyPr wrap="none" rtlCol="0">
            <a:spAutoFit/>
          </a:bodyPr>
          <a:lstStyle/>
          <a:p>
            <a:r>
              <a:rPr kumimoji="1" lang="ja-JP" altLang="en-US" dirty="0" smtClean="0"/>
              <a:t>ドイツ</a:t>
            </a:r>
            <a:endParaRPr kumimoji="1" lang="ja-JP" altLang="en-US" dirty="0"/>
          </a:p>
        </p:txBody>
      </p:sp>
      <p:sp>
        <p:nvSpPr>
          <p:cNvPr id="10" name="テキスト ボックス 9"/>
          <p:cNvSpPr txBox="1"/>
          <p:nvPr/>
        </p:nvSpPr>
        <p:spPr>
          <a:xfrm>
            <a:off x="7694531" y="4717053"/>
            <a:ext cx="646331" cy="369332"/>
          </a:xfrm>
          <a:prstGeom prst="rect">
            <a:avLst/>
          </a:prstGeom>
          <a:noFill/>
        </p:spPr>
        <p:txBody>
          <a:bodyPr wrap="none" rtlCol="0">
            <a:spAutoFit/>
          </a:bodyPr>
          <a:lstStyle/>
          <a:p>
            <a:r>
              <a:rPr lang="ja-JP" altLang="en-US" dirty="0" smtClean="0"/>
              <a:t>韓国</a:t>
            </a:r>
            <a:endParaRPr kumimoji="1" lang="ja-JP" altLang="en-US" dirty="0"/>
          </a:p>
        </p:txBody>
      </p:sp>
      <p:sp>
        <p:nvSpPr>
          <p:cNvPr id="11" name="テキスト ボックス 10"/>
          <p:cNvSpPr txBox="1"/>
          <p:nvPr/>
        </p:nvSpPr>
        <p:spPr>
          <a:xfrm>
            <a:off x="7694531" y="5086385"/>
            <a:ext cx="966931" cy="369332"/>
          </a:xfrm>
          <a:prstGeom prst="rect">
            <a:avLst/>
          </a:prstGeom>
          <a:noFill/>
        </p:spPr>
        <p:txBody>
          <a:bodyPr wrap="none" rtlCol="0">
            <a:spAutoFit/>
          </a:bodyPr>
          <a:lstStyle/>
          <a:p>
            <a:r>
              <a:rPr kumimoji="1" lang="ja-JP" altLang="en-US" dirty="0" smtClean="0"/>
              <a:t>フランス</a:t>
            </a:r>
            <a:endParaRPr kumimoji="1" lang="ja-JP" altLang="en-US" dirty="0"/>
          </a:p>
        </p:txBody>
      </p:sp>
      <p:sp>
        <p:nvSpPr>
          <p:cNvPr id="12" name="テキスト ボックス 11"/>
          <p:cNvSpPr txBox="1"/>
          <p:nvPr/>
        </p:nvSpPr>
        <p:spPr>
          <a:xfrm>
            <a:off x="7694531" y="5363207"/>
            <a:ext cx="1005403" cy="369332"/>
          </a:xfrm>
          <a:prstGeom prst="rect">
            <a:avLst/>
          </a:prstGeom>
          <a:noFill/>
        </p:spPr>
        <p:txBody>
          <a:bodyPr wrap="none" rtlCol="0">
            <a:spAutoFit/>
          </a:bodyPr>
          <a:lstStyle/>
          <a:p>
            <a:r>
              <a:rPr kumimoji="1" lang="ja-JP" altLang="en-US" dirty="0" smtClean="0"/>
              <a:t>イギリス</a:t>
            </a:r>
            <a:endParaRPr kumimoji="1" lang="ja-JP" altLang="en-US" dirty="0"/>
          </a:p>
        </p:txBody>
      </p:sp>
      <p:sp>
        <p:nvSpPr>
          <p:cNvPr id="13" name="スライド番号プレースホルダー 12"/>
          <p:cNvSpPr>
            <a:spLocks noGrp="1"/>
          </p:cNvSpPr>
          <p:nvPr>
            <p:ph type="sldNum" sz="quarter" idx="12"/>
          </p:nvPr>
        </p:nvSpPr>
        <p:spPr/>
        <p:txBody>
          <a:bodyPr/>
          <a:lstStyle/>
          <a:p>
            <a:fld id="{D7F747AE-5810-EA46-931B-83F06ACBD993}" type="slidenum">
              <a:rPr kumimoji="1" lang="ja-JP" altLang="en-US" smtClean="0"/>
              <a:t>2</a:t>
            </a:fld>
            <a:endParaRPr kumimoji="1" lang="ja-JP" altLang="en-US"/>
          </a:p>
        </p:txBody>
      </p:sp>
      <p:sp>
        <p:nvSpPr>
          <p:cNvPr id="4" name="テキスト ボックス 3"/>
          <p:cNvSpPr txBox="1"/>
          <p:nvPr/>
        </p:nvSpPr>
        <p:spPr>
          <a:xfrm>
            <a:off x="2340731" y="6370341"/>
            <a:ext cx="6803269" cy="369332"/>
          </a:xfrm>
          <a:prstGeom prst="rect">
            <a:avLst/>
          </a:prstGeom>
          <a:solidFill>
            <a:schemeClr val="bg1"/>
          </a:solidFill>
        </p:spPr>
        <p:txBody>
          <a:bodyPr wrap="square" rtlCol="0">
            <a:spAutoFit/>
          </a:bodyPr>
          <a:lstStyle/>
          <a:p>
            <a:pPr algn="r"/>
            <a:r>
              <a:rPr lang="en-US" altLang="ja-JP" dirty="0"/>
              <a:t>http://</a:t>
            </a:r>
            <a:r>
              <a:rPr lang="en-US" altLang="ja-JP" dirty="0" err="1"/>
              <a:t>www.globalnote.jp</a:t>
            </a:r>
            <a:r>
              <a:rPr lang="en-US" altLang="ja-JP" dirty="0"/>
              <a:t>/post-5380.html</a:t>
            </a:r>
            <a:endParaRPr kumimoji="1" lang="ja-JP" altLang="en-US" dirty="0"/>
          </a:p>
        </p:txBody>
      </p:sp>
    </p:spTree>
    <p:extLst>
      <p:ext uri="{BB962C8B-B14F-4D97-AF65-F5344CB8AC3E}">
        <p14:creationId xmlns:p14="http://schemas.microsoft.com/office/powerpoint/2010/main" val="3284792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動機</a:t>
            </a:r>
            <a:endParaRPr kumimoji="1" lang="ja-JP" altLang="en-US" dirty="0"/>
          </a:p>
        </p:txBody>
      </p:sp>
      <p:sp>
        <p:nvSpPr>
          <p:cNvPr id="5" name="コンテンツ プレースホルダー 4"/>
          <p:cNvSpPr>
            <a:spLocks noGrp="1"/>
          </p:cNvSpPr>
          <p:nvPr>
            <p:ph idx="1"/>
          </p:nvPr>
        </p:nvSpPr>
        <p:spPr/>
        <p:txBody>
          <a:bodyPr>
            <a:normAutofit/>
          </a:bodyPr>
          <a:lstStyle/>
          <a:p>
            <a:r>
              <a:rPr lang="ja-JP" altLang="en-US" dirty="0" smtClean="0"/>
              <a:t>近年のコーパスベース機械翻訳の成功</a:t>
            </a:r>
            <a:endParaRPr lang="en-US" altLang="ja-JP" dirty="0"/>
          </a:p>
          <a:p>
            <a:pPr lvl="1"/>
            <a:r>
              <a:rPr lang="ja-JP" altLang="en-US" dirty="0" smtClean="0"/>
              <a:t>特に英仏など言語構造の似た言語対</a:t>
            </a:r>
            <a:endParaRPr lang="en-US" altLang="ja-JP" dirty="0" smtClean="0"/>
          </a:p>
          <a:p>
            <a:pPr lvl="1"/>
            <a:r>
              <a:rPr lang="ja-JP" altLang="en-US" dirty="0" smtClean="0"/>
              <a:t>ルールベース翻訳よりも高精度なことも</a:t>
            </a:r>
            <a:endParaRPr lang="en-US" altLang="ja-JP" dirty="0"/>
          </a:p>
          <a:p>
            <a:r>
              <a:rPr lang="ja-JP" altLang="en-US" dirty="0" smtClean="0"/>
              <a:t>言語構造や語順の大きく異なる言語対で高精度な翻訳精度を達成するには構造情報の利用が必須</a:t>
            </a:r>
          </a:p>
          <a:p>
            <a:pPr lvl="1"/>
            <a:r>
              <a:rPr lang="ja-JP" altLang="en-US" dirty="0" smtClean="0"/>
              <a:t>日英翻訳や日中翻訳など</a:t>
            </a:r>
            <a:endParaRPr lang="en-US" altLang="ja-JP" dirty="0"/>
          </a:p>
        </p:txBody>
      </p:sp>
      <p:sp>
        <p:nvSpPr>
          <p:cNvPr id="2" name="スライド番号プレースホルダー 1"/>
          <p:cNvSpPr>
            <a:spLocks noGrp="1"/>
          </p:cNvSpPr>
          <p:nvPr>
            <p:ph type="sldNum" sz="quarter" idx="12"/>
          </p:nvPr>
        </p:nvSpPr>
        <p:spPr/>
        <p:txBody>
          <a:bodyPr/>
          <a:lstStyle/>
          <a:p>
            <a:fld id="{D7F747AE-5810-EA46-931B-83F06ACBD993}" type="slidenum">
              <a:rPr kumimoji="1" lang="ja-JP" altLang="en-US" smtClean="0"/>
              <a:t>20</a:t>
            </a:fld>
            <a:endParaRPr kumimoji="1" lang="ja-JP" altLang="en-US"/>
          </a:p>
        </p:txBody>
      </p:sp>
    </p:spTree>
    <p:extLst>
      <p:ext uri="{BB962C8B-B14F-4D97-AF65-F5344CB8AC3E}">
        <p14:creationId xmlns:p14="http://schemas.microsoft.com/office/powerpoint/2010/main" val="16032548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en-US" smtClean="0"/>
              <a:t>アプローチ</a:t>
            </a:r>
            <a:endParaRPr lang="ja-JP" altLang="en-US" dirty="0"/>
          </a:p>
        </p:txBody>
      </p:sp>
      <p:sp>
        <p:nvSpPr>
          <p:cNvPr id="5" name="コンテンツ プレースホルダー 4"/>
          <p:cNvSpPr>
            <a:spLocks noGrp="1"/>
          </p:cNvSpPr>
          <p:nvPr>
            <p:ph idx="1"/>
          </p:nvPr>
        </p:nvSpPr>
        <p:spPr/>
        <p:txBody>
          <a:bodyPr>
            <a:normAutofit fontScale="92500"/>
          </a:bodyPr>
          <a:lstStyle/>
          <a:p>
            <a:r>
              <a:rPr lang="ja-JP" altLang="en-US" dirty="0" smtClean="0"/>
              <a:t>依存構造木上での単語アライメント</a:t>
            </a:r>
            <a:r>
              <a:rPr lang="en-US" altLang="ja-JP" dirty="0" smtClean="0"/>
              <a:t> (⇔ GIZA++)</a:t>
            </a:r>
          </a:p>
          <a:p>
            <a:pPr lvl="1"/>
            <a:r>
              <a:rPr lang="en-US" altLang="ja-JP" dirty="0" smtClean="0"/>
              <a:t>[</a:t>
            </a:r>
            <a:r>
              <a:rPr lang="en-US" altLang="ja-JP" dirty="0" err="1" smtClean="0"/>
              <a:t>Nakazawa</a:t>
            </a:r>
            <a:r>
              <a:rPr lang="en-US" altLang="ja-JP" dirty="0" smtClean="0"/>
              <a:t>+, COLING2012], [</a:t>
            </a:r>
            <a:r>
              <a:rPr lang="en-US" altLang="ja-JP" dirty="0" err="1" smtClean="0"/>
              <a:t>Nakazawa</a:t>
            </a:r>
            <a:r>
              <a:rPr lang="en-US" altLang="ja-JP" dirty="0" smtClean="0"/>
              <a:t>+, IJCNLP2011]</a:t>
            </a:r>
          </a:p>
          <a:p>
            <a:r>
              <a:rPr lang="ja-JP" altLang="en-US" dirty="0" smtClean="0"/>
              <a:t>依存構造木同士の翻訳</a:t>
            </a:r>
            <a:r>
              <a:rPr lang="en-US" altLang="ja-JP" dirty="0" smtClean="0"/>
              <a:t> (⇔ Phrase-based SMT)</a:t>
            </a:r>
          </a:p>
          <a:p>
            <a:pPr lvl="1"/>
            <a:r>
              <a:rPr lang="en-US" altLang="ja-JP" dirty="0" smtClean="0"/>
              <a:t>[John+, ACL2014]</a:t>
            </a:r>
          </a:p>
          <a:p>
            <a:r>
              <a:rPr lang="ja-JP" altLang="en-US" dirty="0" smtClean="0"/>
              <a:t>高速なオンライン用例検索</a:t>
            </a:r>
            <a:endParaRPr lang="en-US" altLang="ja-JP" dirty="0" smtClean="0"/>
          </a:p>
          <a:p>
            <a:pPr lvl="1"/>
            <a:r>
              <a:rPr lang="en-US" altLang="ja-JP" dirty="0" smtClean="0"/>
              <a:t>[</a:t>
            </a:r>
            <a:r>
              <a:rPr lang="en-US" altLang="ja-JP" dirty="0" err="1" smtClean="0"/>
              <a:t>Cromieres</a:t>
            </a:r>
            <a:r>
              <a:rPr lang="en-US" altLang="ja-JP" dirty="0" smtClean="0"/>
              <a:t>, EMNLP2011]</a:t>
            </a:r>
          </a:p>
          <a:p>
            <a:r>
              <a:rPr lang="ja-JP" altLang="en-US" dirty="0" smtClean="0"/>
              <a:t>ラティス構造を利用した効率的なデコード</a:t>
            </a:r>
            <a:endParaRPr lang="en-US" altLang="ja-JP" dirty="0" smtClean="0"/>
          </a:p>
          <a:p>
            <a:pPr lvl="1"/>
            <a:r>
              <a:rPr lang="en-US" altLang="ja-JP" dirty="0" smtClean="0"/>
              <a:t>[</a:t>
            </a:r>
            <a:r>
              <a:rPr lang="en-US" altLang="ja-JP" dirty="0" err="1" smtClean="0"/>
              <a:t>Cromieres</a:t>
            </a:r>
            <a:r>
              <a:rPr lang="en-US" altLang="ja-JP" dirty="0" smtClean="0"/>
              <a:t>+, EMNLP2014]</a:t>
            </a:r>
          </a:p>
          <a:p>
            <a:endParaRPr lang="en-US" altLang="ja-JP" dirty="0"/>
          </a:p>
        </p:txBody>
      </p:sp>
      <p:sp>
        <p:nvSpPr>
          <p:cNvPr id="2" name="スライド番号プレースホルダー 1"/>
          <p:cNvSpPr>
            <a:spLocks noGrp="1"/>
          </p:cNvSpPr>
          <p:nvPr>
            <p:ph type="sldNum" sz="quarter" idx="12"/>
          </p:nvPr>
        </p:nvSpPr>
        <p:spPr/>
        <p:txBody>
          <a:bodyPr/>
          <a:lstStyle/>
          <a:p>
            <a:fld id="{D7F747AE-5810-EA46-931B-83F06ACBD993}" type="slidenum">
              <a:rPr lang="ja-JP" altLang="en-US" smtClean="0"/>
              <a:pPr/>
              <a:t>21</a:t>
            </a:fld>
            <a:endParaRPr lang="ja-JP" altLang="en-US"/>
          </a:p>
        </p:txBody>
      </p:sp>
    </p:spTree>
    <p:extLst>
      <p:ext uri="{BB962C8B-B14F-4D97-AF65-F5344CB8AC3E}">
        <p14:creationId xmlns:p14="http://schemas.microsoft.com/office/powerpoint/2010/main" val="2569702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67214"/>
          </a:xfrm>
        </p:spPr>
        <p:txBody>
          <a:bodyPr/>
          <a:lstStyle/>
          <a:p>
            <a:r>
              <a:rPr kumimoji="1" lang="en-US" altLang="ja-JP" dirty="0" err="1" smtClean="0"/>
              <a:t>KyotoEBMT</a:t>
            </a:r>
            <a:r>
              <a:rPr lang="ja-JP" altLang="en-US" dirty="0" smtClean="0"/>
              <a:t>の概要</a:t>
            </a:r>
            <a:endParaRPr kumimoji="1" lang="ja-JP" altLang="en-US" dirty="0"/>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3" y="1051142"/>
            <a:ext cx="9229725"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D7F747AE-5810-EA46-931B-83F06ACBD993}" type="slidenum">
              <a:rPr kumimoji="1" lang="ja-JP" altLang="en-US" smtClean="0"/>
              <a:t>22</a:t>
            </a:fld>
            <a:endParaRPr kumimoji="1" lang="ja-JP" altLang="en-US"/>
          </a:p>
        </p:txBody>
      </p:sp>
    </p:spTree>
    <p:extLst>
      <p:ext uri="{BB962C8B-B14F-4D97-AF65-F5344CB8AC3E}">
        <p14:creationId xmlns:p14="http://schemas.microsoft.com/office/powerpoint/2010/main" val="10390856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298440" y="4644407"/>
            <a:ext cx="4245573" cy="461665"/>
          </a:xfrm>
          <a:prstGeom prst="rect">
            <a:avLst/>
          </a:prstGeom>
          <a:noFill/>
        </p:spPr>
        <p:txBody>
          <a:bodyPr wrap="none" rtlCol="0">
            <a:spAutoFit/>
          </a:bodyPr>
          <a:lstStyle/>
          <a:p>
            <a:r>
              <a:rPr kumimoji="1" lang="en-US" altLang="ja-JP" sz="2400" dirty="0" err="1" smtClean="0"/>
              <a:t>Occ</a:t>
            </a:r>
            <a:r>
              <a:rPr kumimoji="1" lang="en-US" altLang="ja-JP" sz="2400" dirty="0" smtClean="0"/>
              <a:t>(       ) </a:t>
            </a:r>
            <a:r>
              <a:rPr lang="en-US" altLang="ja-JP" sz="2400" dirty="0" smtClean="0"/>
              <a:t>∩ </a:t>
            </a:r>
            <a:r>
              <a:rPr lang="en-US" altLang="ja-JP" sz="2400" dirty="0" err="1"/>
              <a:t>Occ</a:t>
            </a:r>
            <a:r>
              <a:rPr lang="en-US" altLang="ja-JP" sz="2400" dirty="0"/>
              <a:t>(       </a:t>
            </a:r>
            <a:r>
              <a:rPr lang="en-US" altLang="ja-JP" sz="2400" dirty="0" smtClean="0"/>
              <a:t>) = </a:t>
            </a:r>
            <a:r>
              <a:rPr lang="en-US" altLang="ja-JP" sz="2400" dirty="0" err="1"/>
              <a:t>Occ</a:t>
            </a:r>
            <a:r>
              <a:rPr lang="en-US" altLang="ja-JP" sz="2400" dirty="0"/>
              <a:t>(       </a:t>
            </a:r>
            <a:r>
              <a:rPr lang="en-US" altLang="ja-JP" sz="2400" dirty="0" smtClean="0"/>
              <a:t>)</a:t>
            </a:r>
            <a:endParaRPr kumimoji="1" lang="ja-JP" altLang="en-US" sz="2400" dirty="0"/>
          </a:p>
        </p:txBody>
      </p:sp>
      <p:sp>
        <p:nvSpPr>
          <p:cNvPr id="33" name="テキスト ボックス 32"/>
          <p:cNvSpPr txBox="1"/>
          <p:nvPr/>
        </p:nvSpPr>
        <p:spPr>
          <a:xfrm>
            <a:off x="4713963" y="4644407"/>
            <a:ext cx="4245573" cy="461665"/>
          </a:xfrm>
          <a:prstGeom prst="rect">
            <a:avLst/>
          </a:prstGeom>
          <a:noFill/>
        </p:spPr>
        <p:txBody>
          <a:bodyPr wrap="none" rtlCol="0">
            <a:spAutoFit/>
          </a:bodyPr>
          <a:lstStyle/>
          <a:p>
            <a:r>
              <a:rPr kumimoji="1" lang="en-US" altLang="ja-JP" sz="2400" dirty="0" err="1" smtClean="0"/>
              <a:t>Occ</a:t>
            </a:r>
            <a:r>
              <a:rPr kumimoji="1" lang="en-US" altLang="ja-JP" sz="2400" dirty="0" smtClean="0"/>
              <a:t>(       ) </a:t>
            </a:r>
            <a:r>
              <a:rPr lang="en-US" altLang="ja-JP" sz="2400" dirty="0" smtClean="0"/>
              <a:t>∩ </a:t>
            </a:r>
            <a:r>
              <a:rPr lang="en-US" altLang="ja-JP" sz="2400" dirty="0" err="1"/>
              <a:t>Occ</a:t>
            </a:r>
            <a:r>
              <a:rPr lang="en-US" altLang="ja-JP" sz="2400" dirty="0"/>
              <a:t>(  </a:t>
            </a:r>
            <a:r>
              <a:rPr lang="en-US" altLang="ja-JP" sz="2400" dirty="0" smtClean="0"/>
              <a:t>     ) = </a:t>
            </a:r>
            <a:r>
              <a:rPr lang="en-US" altLang="ja-JP" sz="2400" dirty="0" err="1"/>
              <a:t>Occ</a:t>
            </a:r>
            <a:r>
              <a:rPr lang="en-US" altLang="ja-JP" sz="2400" dirty="0"/>
              <a:t>(       </a:t>
            </a:r>
            <a:r>
              <a:rPr lang="en-US" altLang="ja-JP" sz="2400" dirty="0" smtClean="0"/>
              <a:t>)</a:t>
            </a:r>
            <a:endParaRPr kumimoji="1" lang="ja-JP" altLang="en-US" sz="2400" dirty="0"/>
          </a:p>
        </p:txBody>
      </p:sp>
      <p:sp>
        <p:nvSpPr>
          <p:cNvPr id="2" name="タイトル 1"/>
          <p:cNvSpPr>
            <a:spLocks noGrp="1"/>
          </p:cNvSpPr>
          <p:nvPr>
            <p:ph type="title"/>
          </p:nvPr>
        </p:nvSpPr>
        <p:spPr/>
        <p:txBody>
          <a:bodyPr/>
          <a:lstStyle/>
          <a:p>
            <a:r>
              <a:rPr kumimoji="1" lang="ja-JP" altLang="en-US" dirty="0" smtClean="0"/>
              <a:t>高速なオンライン用例検索</a:t>
            </a:r>
            <a:r>
              <a:rPr kumimoji="1" lang="en-US" altLang="ja-JP" dirty="0" smtClean="0"/>
              <a:t>	</a:t>
            </a:r>
            <a:endParaRPr kumimoji="1" lang="ja-JP" altLang="en-US" dirty="0"/>
          </a:p>
        </p:txBody>
      </p:sp>
      <p:sp>
        <p:nvSpPr>
          <p:cNvPr id="4" name="コンテンツ プレースホルダー 3"/>
          <p:cNvSpPr>
            <a:spLocks noGrp="1"/>
          </p:cNvSpPr>
          <p:nvPr>
            <p:ph idx="1"/>
          </p:nvPr>
        </p:nvSpPr>
        <p:spPr>
          <a:xfrm>
            <a:off x="457200" y="1600200"/>
            <a:ext cx="8229600" cy="2800561"/>
          </a:xfrm>
        </p:spPr>
        <p:txBody>
          <a:bodyPr/>
          <a:lstStyle/>
          <a:p>
            <a:r>
              <a:rPr kumimoji="1" lang="ja-JP" altLang="en-US" dirty="0" smtClean="0"/>
              <a:t>対訳コーパス全体から、入力文の翻訳に使える部分（部分木）を高速に検索</a:t>
            </a:r>
            <a:endParaRPr kumimoji="1" lang="en-US" altLang="ja-JP" dirty="0" smtClean="0"/>
          </a:p>
          <a:p>
            <a:pPr lvl="1"/>
            <a:r>
              <a:rPr lang="ja-JP" altLang="en-US" dirty="0" smtClean="0"/>
              <a:t>事前に全ての翻訳知識を作り出す必要がない</a:t>
            </a:r>
            <a:endParaRPr lang="en-US" altLang="ja-JP" dirty="0" smtClean="0"/>
          </a:p>
          <a:p>
            <a:r>
              <a:rPr kumimoji="1" lang="ja-JP" altLang="en-US" dirty="0" smtClean="0"/>
              <a:t>転置インデックスを使い、小さな部分木の出現の積集合を繰り返し計算</a:t>
            </a:r>
            <a:endParaRPr kumimoji="1" lang="ja-JP" altLang="en-US" dirty="0"/>
          </a:p>
        </p:txBody>
      </p:sp>
      <p:sp>
        <p:nvSpPr>
          <p:cNvPr id="3" name="スライド番号プレースホルダー 2"/>
          <p:cNvSpPr>
            <a:spLocks noGrp="1"/>
          </p:cNvSpPr>
          <p:nvPr>
            <p:ph type="sldNum" sz="quarter" idx="12"/>
          </p:nvPr>
        </p:nvSpPr>
        <p:spPr/>
        <p:txBody>
          <a:bodyPr/>
          <a:lstStyle/>
          <a:p>
            <a:fld id="{D7F747AE-5810-EA46-931B-83F06ACBD993}" type="slidenum">
              <a:rPr kumimoji="1" lang="ja-JP" altLang="en-US" smtClean="0"/>
              <a:t>23</a:t>
            </a:fld>
            <a:endParaRPr kumimoji="1" lang="ja-JP" altLang="en-US"/>
          </a:p>
        </p:txBody>
      </p:sp>
      <p:sp>
        <p:nvSpPr>
          <p:cNvPr id="5" name="円/楕円 4"/>
          <p:cNvSpPr/>
          <p:nvPr/>
        </p:nvSpPr>
        <p:spPr>
          <a:xfrm>
            <a:off x="5969939" y="6223765"/>
            <a:ext cx="511552" cy="525996"/>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kumimoji="1" lang="en-US" altLang="ja-JP" sz="2800" dirty="0" smtClean="0"/>
              <a:t>A</a:t>
            </a:r>
            <a:endParaRPr kumimoji="1" lang="ja-JP" altLang="en-US" sz="2800" dirty="0"/>
          </a:p>
        </p:txBody>
      </p:sp>
      <p:sp>
        <p:nvSpPr>
          <p:cNvPr id="6" name="円/楕円 5"/>
          <p:cNvSpPr/>
          <p:nvPr/>
        </p:nvSpPr>
        <p:spPr>
          <a:xfrm>
            <a:off x="6757370" y="6223765"/>
            <a:ext cx="511552" cy="525996"/>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kumimoji="1" lang="en-US" altLang="ja-JP" sz="2800" dirty="0" smtClean="0"/>
              <a:t>B</a:t>
            </a:r>
            <a:endParaRPr kumimoji="1" lang="ja-JP" altLang="en-US" sz="2800" dirty="0"/>
          </a:p>
        </p:txBody>
      </p:sp>
      <p:sp>
        <p:nvSpPr>
          <p:cNvPr id="7" name="円/楕円 6"/>
          <p:cNvSpPr/>
          <p:nvPr/>
        </p:nvSpPr>
        <p:spPr>
          <a:xfrm>
            <a:off x="6378117" y="5182282"/>
            <a:ext cx="511552" cy="525996"/>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kumimoji="1" lang="en-US" altLang="ja-JP" sz="2800" dirty="0" smtClean="0"/>
              <a:t>C</a:t>
            </a:r>
            <a:endParaRPr kumimoji="1" lang="ja-JP" altLang="en-US" sz="2800" dirty="0"/>
          </a:p>
        </p:txBody>
      </p:sp>
      <p:cxnSp>
        <p:nvCxnSpPr>
          <p:cNvPr id="9" name="カギ線コネクタ 8"/>
          <p:cNvCxnSpPr>
            <a:stCxn id="5" idx="0"/>
            <a:endCxn id="6" idx="0"/>
          </p:cNvCxnSpPr>
          <p:nvPr/>
        </p:nvCxnSpPr>
        <p:spPr>
          <a:xfrm rot="5400000" flipH="1" flipV="1">
            <a:off x="6619430" y="5830050"/>
            <a:ext cx="12700" cy="787431"/>
          </a:xfrm>
          <a:prstGeom prst="bentConnector3">
            <a:avLst>
              <a:gd name="adj1" fmla="val 1800000"/>
            </a:avLst>
          </a:prstGeom>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a:endCxn id="7" idx="4"/>
          </p:cNvCxnSpPr>
          <p:nvPr/>
        </p:nvCxnSpPr>
        <p:spPr>
          <a:xfrm flipV="1">
            <a:off x="6631428" y="5708278"/>
            <a:ext cx="2465" cy="281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円/楕円 15"/>
          <p:cNvSpPr/>
          <p:nvPr/>
        </p:nvSpPr>
        <p:spPr>
          <a:xfrm>
            <a:off x="3818998" y="5065079"/>
            <a:ext cx="511552" cy="525996"/>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kumimoji="1" lang="en-US" altLang="ja-JP" sz="2800" dirty="0" smtClean="0"/>
              <a:t>A</a:t>
            </a:r>
            <a:endParaRPr kumimoji="1" lang="ja-JP" altLang="en-US" sz="2800" dirty="0"/>
          </a:p>
        </p:txBody>
      </p:sp>
      <p:sp>
        <p:nvSpPr>
          <p:cNvPr id="18" name="円/楕円 17"/>
          <p:cNvSpPr/>
          <p:nvPr/>
        </p:nvSpPr>
        <p:spPr>
          <a:xfrm>
            <a:off x="3821463" y="4257218"/>
            <a:ext cx="511552" cy="525996"/>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kumimoji="1" lang="en-US" altLang="ja-JP" sz="2800" dirty="0" smtClean="0"/>
              <a:t>C</a:t>
            </a:r>
            <a:endParaRPr kumimoji="1" lang="ja-JP" altLang="en-US" sz="2800" dirty="0"/>
          </a:p>
        </p:txBody>
      </p:sp>
      <p:cxnSp>
        <p:nvCxnSpPr>
          <p:cNvPr id="20" name="直線矢印コネクタ 19"/>
          <p:cNvCxnSpPr>
            <a:endCxn id="18" idx="4"/>
          </p:cNvCxnSpPr>
          <p:nvPr/>
        </p:nvCxnSpPr>
        <p:spPr>
          <a:xfrm flipV="1">
            <a:off x="4074774" y="4783214"/>
            <a:ext cx="2465" cy="281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円/楕円 23"/>
          <p:cNvSpPr/>
          <p:nvPr/>
        </p:nvSpPr>
        <p:spPr>
          <a:xfrm>
            <a:off x="2419101" y="4644407"/>
            <a:ext cx="511552" cy="525996"/>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kumimoji="1" lang="en-US" altLang="ja-JP" sz="2800" dirty="0" smtClean="0"/>
              <a:t>A</a:t>
            </a:r>
            <a:endParaRPr kumimoji="1" lang="ja-JP" altLang="en-US" sz="2800" dirty="0"/>
          </a:p>
        </p:txBody>
      </p:sp>
      <p:sp>
        <p:nvSpPr>
          <p:cNvPr id="25" name="円/楕円 24"/>
          <p:cNvSpPr/>
          <p:nvPr/>
        </p:nvSpPr>
        <p:spPr>
          <a:xfrm>
            <a:off x="941238" y="4692586"/>
            <a:ext cx="448300" cy="460958"/>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kumimoji="1" lang="en-US" altLang="ja-JP" sz="2800" dirty="0" smtClean="0"/>
              <a:t>C</a:t>
            </a:r>
            <a:endParaRPr kumimoji="1" lang="ja-JP" altLang="en-US" sz="2800" dirty="0"/>
          </a:p>
        </p:txBody>
      </p:sp>
      <p:sp>
        <p:nvSpPr>
          <p:cNvPr id="28" name="円/楕円 27"/>
          <p:cNvSpPr/>
          <p:nvPr/>
        </p:nvSpPr>
        <p:spPr>
          <a:xfrm>
            <a:off x="8234521" y="5065079"/>
            <a:ext cx="511552" cy="525996"/>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kumimoji="1" lang="en-US" altLang="ja-JP" sz="2800" dirty="0" smtClean="0"/>
              <a:t>B</a:t>
            </a:r>
            <a:endParaRPr kumimoji="1" lang="ja-JP" altLang="en-US" sz="2800" dirty="0"/>
          </a:p>
        </p:txBody>
      </p:sp>
      <p:sp>
        <p:nvSpPr>
          <p:cNvPr id="29" name="円/楕円 28"/>
          <p:cNvSpPr/>
          <p:nvPr/>
        </p:nvSpPr>
        <p:spPr>
          <a:xfrm>
            <a:off x="8236986" y="4257218"/>
            <a:ext cx="511552" cy="525996"/>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kumimoji="1" lang="en-US" altLang="ja-JP" sz="2800" dirty="0" smtClean="0"/>
              <a:t>C</a:t>
            </a:r>
            <a:endParaRPr kumimoji="1" lang="ja-JP" altLang="en-US" sz="2800" dirty="0"/>
          </a:p>
        </p:txBody>
      </p:sp>
      <p:cxnSp>
        <p:nvCxnSpPr>
          <p:cNvPr id="30" name="直線矢印コネクタ 29"/>
          <p:cNvCxnSpPr>
            <a:endCxn id="29" idx="4"/>
          </p:cNvCxnSpPr>
          <p:nvPr/>
        </p:nvCxnSpPr>
        <p:spPr>
          <a:xfrm flipV="1">
            <a:off x="8490297" y="4783214"/>
            <a:ext cx="2465" cy="281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円/楕円 30"/>
          <p:cNvSpPr/>
          <p:nvPr/>
        </p:nvSpPr>
        <p:spPr>
          <a:xfrm>
            <a:off x="6834624" y="4644407"/>
            <a:ext cx="511552" cy="525996"/>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kumimoji="1" lang="en-US" altLang="ja-JP" sz="2800" dirty="0" smtClean="0"/>
              <a:t>B</a:t>
            </a:r>
            <a:endParaRPr kumimoji="1" lang="ja-JP" altLang="en-US" sz="2800" dirty="0"/>
          </a:p>
        </p:txBody>
      </p:sp>
      <p:sp>
        <p:nvSpPr>
          <p:cNvPr id="32" name="円/楕円 31"/>
          <p:cNvSpPr/>
          <p:nvPr/>
        </p:nvSpPr>
        <p:spPr>
          <a:xfrm>
            <a:off x="5356761" y="4692586"/>
            <a:ext cx="448300" cy="460958"/>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kumimoji="1" lang="en-US" altLang="ja-JP" sz="2800" dirty="0" smtClean="0"/>
              <a:t>C</a:t>
            </a:r>
            <a:endParaRPr kumimoji="1" lang="ja-JP" altLang="en-US" sz="2800" dirty="0"/>
          </a:p>
        </p:txBody>
      </p:sp>
      <p:sp>
        <p:nvSpPr>
          <p:cNvPr id="34" name="テキスト ボックス 33"/>
          <p:cNvSpPr txBox="1"/>
          <p:nvPr/>
        </p:nvSpPr>
        <p:spPr>
          <a:xfrm>
            <a:off x="2342184" y="5701927"/>
            <a:ext cx="5225261" cy="461665"/>
          </a:xfrm>
          <a:prstGeom prst="rect">
            <a:avLst/>
          </a:prstGeom>
          <a:noFill/>
        </p:spPr>
        <p:txBody>
          <a:bodyPr wrap="square" rtlCol="0">
            <a:spAutoFit/>
          </a:bodyPr>
          <a:lstStyle/>
          <a:p>
            <a:r>
              <a:rPr kumimoji="1" lang="en-US" altLang="ja-JP" sz="2400" dirty="0" err="1" smtClean="0"/>
              <a:t>Occ</a:t>
            </a:r>
            <a:r>
              <a:rPr kumimoji="1" lang="en-US" altLang="ja-JP" sz="2400" dirty="0" smtClean="0"/>
              <a:t>(       ) </a:t>
            </a:r>
            <a:r>
              <a:rPr lang="en-US" altLang="ja-JP" sz="2400" dirty="0" smtClean="0"/>
              <a:t>∩ </a:t>
            </a:r>
            <a:r>
              <a:rPr lang="en-US" altLang="ja-JP" sz="2400" dirty="0" err="1"/>
              <a:t>Occ</a:t>
            </a:r>
            <a:r>
              <a:rPr lang="en-US" altLang="ja-JP" sz="2400" dirty="0"/>
              <a:t>(       </a:t>
            </a:r>
            <a:r>
              <a:rPr lang="en-US" altLang="ja-JP" sz="2400" dirty="0" smtClean="0"/>
              <a:t>) = </a:t>
            </a:r>
            <a:r>
              <a:rPr lang="en-US" altLang="ja-JP" sz="2400" dirty="0" err="1"/>
              <a:t>Occ</a:t>
            </a:r>
            <a:r>
              <a:rPr lang="en-US" altLang="ja-JP" sz="2400" dirty="0"/>
              <a:t>(     </a:t>
            </a:r>
            <a:r>
              <a:rPr lang="en-US" altLang="ja-JP" sz="2400" dirty="0" smtClean="0"/>
              <a:t>                )</a:t>
            </a:r>
            <a:endParaRPr kumimoji="1" lang="ja-JP" altLang="en-US" sz="2400" dirty="0"/>
          </a:p>
        </p:txBody>
      </p:sp>
      <p:sp>
        <p:nvSpPr>
          <p:cNvPr id="40" name="円/楕円 39"/>
          <p:cNvSpPr/>
          <p:nvPr/>
        </p:nvSpPr>
        <p:spPr>
          <a:xfrm>
            <a:off x="2974752" y="6135938"/>
            <a:ext cx="511552" cy="525996"/>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kumimoji="1" lang="en-US" altLang="ja-JP" sz="2800" dirty="0" smtClean="0"/>
              <a:t>A</a:t>
            </a:r>
            <a:endParaRPr kumimoji="1" lang="ja-JP" altLang="en-US" sz="2800" dirty="0"/>
          </a:p>
        </p:txBody>
      </p:sp>
      <p:sp>
        <p:nvSpPr>
          <p:cNvPr id="41" name="円/楕円 40"/>
          <p:cNvSpPr/>
          <p:nvPr/>
        </p:nvSpPr>
        <p:spPr>
          <a:xfrm>
            <a:off x="2977217" y="5328077"/>
            <a:ext cx="511552" cy="525996"/>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kumimoji="1" lang="en-US" altLang="ja-JP" sz="2800" dirty="0" smtClean="0"/>
              <a:t>C</a:t>
            </a:r>
            <a:endParaRPr kumimoji="1" lang="ja-JP" altLang="en-US" sz="2800" dirty="0"/>
          </a:p>
        </p:txBody>
      </p:sp>
      <p:cxnSp>
        <p:nvCxnSpPr>
          <p:cNvPr id="42" name="直線矢印コネクタ 41"/>
          <p:cNvCxnSpPr>
            <a:endCxn id="41" idx="4"/>
          </p:cNvCxnSpPr>
          <p:nvPr/>
        </p:nvCxnSpPr>
        <p:spPr>
          <a:xfrm flipV="1">
            <a:off x="3230528" y="5854073"/>
            <a:ext cx="2465" cy="281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円/楕円 42"/>
          <p:cNvSpPr/>
          <p:nvPr/>
        </p:nvSpPr>
        <p:spPr>
          <a:xfrm>
            <a:off x="4438683" y="6135526"/>
            <a:ext cx="511552" cy="525996"/>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kumimoji="1" lang="en-US" altLang="ja-JP" sz="2800" dirty="0" smtClean="0"/>
              <a:t>B</a:t>
            </a:r>
            <a:endParaRPr kumimoji="1" lang="ja-JP" altLang="en-US" sz="2800" dirty="0"/>
          </a:p>
        </p:txBody>
      </p:sp>
      <p:sp>
        <p:nvSpPr>
          <p:cNvPr id="44" name="円/楕円 43"/>
          <p:cNvSpPr/>
          <p:nvPr/>
        </p:nvSpPr>
        <p:spPr>
          <a:xfrm>
            <a:off x="4441148" y="5327665"/>
            <a:ext cx="511552" cy="525996"/>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kumimoji="1" lang="en-US" altLang="ja-JP" sz="2800" dirty="0" smtClean="0"/>
              <a:t>C</a:t>
            </a:r>
            <a:endParaRPr kumimoji="1" lang="ja-JP" altLang="en-US" sz="2800" dirty="0"/>
          </a:p>
        </p:txBody>
      </p:sp>
      <p:cxnSp>
        <p:nvCxnSpPr>
          <p:cNvPr id="45" name="直線矢印コネクタ 44"/>
          <p:cNvCxnSpPr>
            <a:endCxn id="44" idx="4"/>
          </p:cNvCxnSpPr>
          <p:nvPr/>
        </p:nvCxnSpPr>
        <p:spPr>
          <a:xfrm flipV="1">
            <a:off x="4694459" y="5853661"/>
            <a:ext cx="2465" cy="281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2291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ラティス構造によるデコード</a:t>
            </a:r>
            <a:endParaRPr kumimoji="1" lang="ja-JP" altLang="en-US" dirty="0"/>
          </a:p>
        </p:txBody>
      </p:sp>
      <p:sp>
        <p:nvSpPr>
          <p:cNvPr id="5" name="コンテンツ プレースホルダー 4"/>
          <p:cNvSpPr>
            <a:spLocks noGrp="1"/>
          </p:cNvSpPr>
          <p:nvPr>
            <p:ph idx="1"/>
          </p:nvPr>
        </p:nvSpPr>
        <p:spPr>
          <a:xfrm>
            <a:off x="457200" y="1600200"/>
            <a:ext cx="6287760" cy="4525963"/>
          </a:xfrm>
        </p:spPr>
        <p:txBody>
          <a:bodyPr>
            <a:normAutofit/>
          </a:bodyPr>
          <a:lstStyle/>
          <a:p>
            <a:r>
              <a:rPr lang="en-US" altLang="ja-JP" dirty="0" err="1" smtClean="0"/>
              <a:t>KyotoEBMT</a:t>
            </a:r>
            <a:r>
              <a:rPr lang="ja-JP" altLang="en-US" dirty="0" smtClean="0"/>
              <a:t>での翻訳の難しさ</a:t>
            </a:r>
            <a:endParaRPr lang="en-US" altLang="ja-JP" dirty="0"/>
          </a:p>
          <a:p>
            <a:pPr lvl="1"/>
            <a:r>
              <a:rPr lang="ja-JP" altLang="en-US" dirty="0" smtClean="0"/>
              <a:t>アライメント時に対応のない語の扱い（図中の</a:t>
            </a:r>
            <a:r>
              <a:rPr lang="en-US" altLang="ja-JP" dirty="0" smtClean="0"/>
              <a:t>*</a:t>
            </a:r>
            <a:r>
              <a:rPr lang="ja-JP" altLang="en-US" dirty="0" smtClean="0"/>
              <a:t>）</a:t>
            </a:r>
            <a:endParaRPr lang="en-US" altLang="ja-JP" dirty="0" smtClean="0"/>
          </a:p>
          <a:p>
            <a:pPr lvl="1"/>
            <a:r>
              <a:rPr lang="ja-JP" altLang="en-US" dirty="0" smtClean="0"/>
              <a:t>用例の組み合わせ方の曖昧性（図中の</a:t>
            </a:r>
            <a:r>
              <a:rPr lang="en-US" altLang="ja-JP" dirty="0" smtClean="0"/>
              <a:t>Z</a:t>
            </a:r>
            <a:r>
              <a:rPr lang="ja-JP" altLang="en-US" dirty="0" smtClean="0"/>
              <a:t>）</a:t>
            </a:r>
            <a:endParaRPr lang="en-US" altLang="ja-JP" dirty="0"/>
          </a:p>
          <a:p>
            <a:pPr lvl="1"/>
            <a:r>
              <a:rPr kumimoji="1" lang="ja-JP" altLang="en-US" dirty="0" smtClean="0"/>
              <a:t>非局所的な素性（言語モデルなど）の利用</a:t>
            </a:r>
            <a:endParaRPr kumimoji="1" lang="en-US" altLang="ja-JP" dirty="0" smtClean="0"/>
          </a:p>
          <a:p>
            <a:r>
              <a:rPr lang="ja-JP" altLang="en-US" dirty="0" smtClean="0"/>
              <a:t>ラティス構造の利用</a:t>
            </a:r>
            <a:endParaRPr kumimoji="1" lang="ja-JP" altLang="en-US" dirty="0"/>
          </a:p>
        </p:txBody>
      </p:sp>
      <p:sp>
        <p:nvSpPr>
          <p:cNvPr id="50" name="フリーフォーム 49"/>
          <p:cNvSpPr/>
          <p:nvPr/>
        </p:nvSpPr>
        <p:spPr>
          <a:xfrm>
            <a:off x="6721166" y="2660451"/>
            <a:ext cx="1316565" cy="900781"/>
          </a:xfrm>
          <a:custGeom>
            <a:avLst/>
            <a:gdLst>
              <a:gd name="connsiteX0" fmla="*/ 0 w 1477963"/>
              <a:gd name="connsiteY0" fmla="*/ 241300 h 1068387"/>
              <a:gd name="connsiteX1" fmla="*/ 133350 w 1477963"/>
              <a:gd name="connsiteY1" fmla="*/ 22225 h 1068387"/>
              <a:gd name="connsiteX2" fmla="*/ 514350 w 1477963"/>
              <a:gd name="connsiteY2" fmla="*/ 107950 h 1068387"/>
              <a:gd name="connsiteX3" fmla="*/ 1362075 w 1477963"/>
              <a:gd name="connsiteY3" fmla="*/ 403225 h 1068387"/>
              <a:gd name="connsiteX4" fmla="*/ 1209675 w 1477963"/>
              <a:gd name="connsiteY4" fmla="*/ 946150 h 1068387"/>
              <a:gd name="connsiteX5" fmla="*/ 657225 w 1477963"/>
              <a:gd name="connsiteY5" fmla="*/ 984250 h 1068387"/>
              <a:gd name="connsiteX6" fmla="*/ 57150 w 1477963"/>
              <a:gd name="connsiteY6" fmla="*/ 441325 h 1068387"/>
              <a:gd name="connsiteX0" fmla="*/ 0 w 1477963"/>
              <a:gd name="connsiteY0" fmla="*/ 241300 h 1068387"/>
              <a:gd name="connsiteX1" fmla="*/ 133350 w 1477963"/>
              <a:gd name="connsiteY1" fmla="*/ 22225 h 1068387"/>
              <a:gd name="connsiteX2" fmla="*/ 514350 w 1477963"/>
              <a:gd name="connsiteY2" fmla="*/ 107950 h 1068387"/>
              <a:gd name="connsiteX3" fmla="*/ 1362075 w 1477963"/>
              <a:gd name="connsiteY3" fmla="*/ 403225 h 1068387"/>
              <a:gd name="connsiteX4" fmla="*/ 1209675 w 1477963"/>
              <a:gd name="connsiteY4" fmla="*/ 946150 h 1068387"/>
              <a:gd name="connsiteX5" fmla="*/ 657225 w 1477963"/>
              <a:gd name="connsiteY5" fmla="*/ 984250 h 1068387"/>
              <a:gd name="connsiteX6" fmla="*/ 57150 w 1477963"/>
              <a:gd name="connsiteY6" fmla="*/ 441325 h 1068387"/>
              <a:gd name="connsiteX7" fmla="*/ 0 w 1477963"/>
              <a:gd name="connsiteY7" fmla="*/ 241300 h 1068387"/>
              <a:gd name="connsiteX0" fmla="*/ 87312 w 1565275"/>
              <a:gd name="connsiteY0" fmla="*/ 241300 h 1101725"/>
              <a:gd name="connsiteX1" fmla="*/ 220662 w 1565275"/>
              <a:gd name="connsiteY1" fmla="*/ 22225 h 1101725"/>
              <a:gd name="connsiteX2" fmla="*/ 601662 w 1565275"/>
              <a:gd name="connsiteY2" fmla="*/ 107950 h 1101725"/>
              <a:gd name="connsiteX3" fmla="*/ 1449387 w 1565275"/>
              <a:gd name="connsiteY3" fmla="*/ 403225 h 1101725"/>
              <a:gd name="connsiteX4" fmla="*/ 1296987 w 1565275"/>
              <a:gd name="connsiteY4" fmla="*/ 946150 h 1101725"/>
              <a:gd name="connsiteX5" fmla="*/ 744537 w 1565275"/>
              <a:gd name="connsiteY5" fmla="*/ 984250 h 1101725"/>
              <a:gd name="connsiteX6" fmla="*/ 87312 w 1565275"/>
              <a:gd name="connsiteY6" fmla="*/ 241300 h 1101725"/>
              <a:gd name="connsiteX0" fmla="*/ 87312 w 1532729"/>
              <a:gd name="connsiteY0" fmla="*/ 243683 h 1104108"/>
              <a:gd name="connsiteX1" fmla="*/ 220662 w 1532729"/>
              <a:gd name="connsiteY1" fmla="*/ 24608 h 1104108"/>
              <a:gd name="connsiteX2" fmla="*/ 796935 w 1532729"/>
              <a:gd name="connsiteY2" fmla="*/ 96037 h 1104108"/>
              <a:gd name="connsiteX3" fmla="*/ 1449387 w 1532729"/>
              <a:gd name="connsiteY3" fmla="*/ 405608 h 1104108"/>
              <a:gd name="connsiteX4" fmla="*/ 1296987 w 1532729"/>
              <a:gd name="connsiteY4" fmla="*/ 948533 h 1104108"/>
              <a:gd name="connsiteX5" fmla="*/ 744537 w 1532729"/>
              <a:gd name="connsiteY5" fmla="*/ 986633 h 1104108"/>
              <a:gd name="connsiteX6" fmla="*/ 87312 w 1532729"/>
              <a:gd name="connsiteY6" fmla="*/ 243683 h 1104108"/>
              <a:gd name="connsiteX0" fmla="*/ 150287 w 1397264"/>
              <a:gd name="connsiteY0" fmla="*/ 376107 h 1104107"/>
              <a:gd name="connsiteX1" fmla="*/ 85197 w 1397264"/>
              <a:gd name="connsiteY1" fmla="*/ 43525 h 1104107"/>
              <a:gd name="connsiteX2" fmla="*/ 661470 w 1397264"/>
              <a:gd name="connsiteY2" fmla="*/ 114954 h 1104107"/>
              <a:gd name="connsiteX3" fmla="*/ 1313922 w 1397264"/>
              <a:gd name="connsiteY3" fmla="*/ 424525 h 1104107"/>
              <a:gd name="connsiteX4" fmla="*/ 1161522 w 1397264"/>
              <a:gd name="connsiteY4" fmla="*/ 967450 h 1104107"/>
              <a:gd name="connsiteX5" fmla="*/ 609072 w 1397264"/>
              <a:gd name="connsiteY5" fmla="*/ 1005550 h 1104107"/>
              <a:gd name="connsiteX6" fmla="*/ 150287 w 1397264"/>
              <a:gd name="connsiteY6" fmla="*/ 376107 h 1104107"/>
              <a:gd name="connsiteX0" fmla="*/ 64558 w 1311535"/>
              <a:gd name="connsiteY0" fmla="*/ 329276 h 1057276"/>
              <a:gd name="connsiteX1" fmla="*/ 135995 w 1311535"/>
              <a:gd name="connsiteY1" fmla="*/ 43525 h 1057276"/>
              <a:gd name="connsiteX2" fmla="*/ 575741 w 1311535"/>
              <a:gd name="connsiteY2" fmla="*/ 68123 h 1057276"/>
              <a:gd name="connsiteX3" fmla="*/ 1228193 w 1311535"/>
              <a:gd name="connsiteY3" fmla="*/ 377694 h 1057276"/>
              <a:gd name="connsiteX4" fmla="*/ 1075793 w 1311535"/>
              <a:gd name="connsiteY4" fmla="*/ 920619 h 1057276"/>
              <a:gd name="connsiteX5" fmla="*/ 523343 w 1311535"/>
              <a:gd name="connsiteY5" fmla="*/ 958719 h 1057276"/>
              <a:gd name="connsiteX6" fmla="*/ 64558 w 1311535"/>
              <a:gd name="connsiteY6" fmla="*/ 329276 h 1057276"/>
              <a:gd name="connsiteX0" fmla="*/ 64558 w 1321591"/>
              <a:gd name="connsiteY0" fmla="*/ 329276 h 1030157"/>
              <a:gd name="connsiteX1" fmla="*/ 135995 w 1321591"/>
              <a:gd name="connsiteY1" fmla="*/ 43525 h 1030157"/>
              <a:gd name="connsiteX2" fmla="*/ 575741 w 1321591"/>
              <a:gd name="connsiteY2" fmla="*/ 68123 h 1030157"/>
              <a:gd name="connsiteX3" fmla="*/ 1228193 w 1321591"/>
              <a:gd name="connsiteY3" fmla="*/ 377694 h 1030157"/>
              <a:gd name="connsiteX4" fmla="*/ 1136127 w 1321591"/>
              <a:gd name="connsiteY4" fmla="*/ 757904 h 1030157"/>
              <a:gd name="connsiteX5" fmla="*/ 523343 w 1321591"/>
              <a:gd name="connsiteY5" fmla="*/ 958719 h 1030157"/>
              <a:gd name="connsiteX6" fmla="*/ 64558 w 1321591"/>
              <a:gd name="connsiteY6" fmla="*/ 329276 h 1030157"/>
              <a:gd name="connsiteX0" fmla="*/ 59532 w 1316565"/>
              <a:gd name="connsiteY0" fmla="*/ 329276 h 900781"/>
              <a:gd name="connsiteX1" fmla="*/ 130969 w 1316565"/>
              <a:gd name="connsiteY1" fmla="*/ 43525 h 900781"/>
              <a:gd name="connsiteX2" fmla="*/ 570715 w 1316565"/>
              <a:gd name="connsiteY2" fmla="*/ 68123 h 900781"/>
              <a:gd name="connsiteX3" fmla="*/ 1223167 w 1316565"/>
              <a:gd name="connsiteY3" fmla="*/ 377694 h 900781"/>
              <a:gd name="connsiteX4" fmla="*/ 1131101 w 1316565"/>
              <a:gd name="connsiteY4" fmla="*/ 757904 h 900781"/>
              <a:gd name="connsiteX5" fmla="*/ 488159 w 1316565"/>
              <a:gd name="connsiteY5" fmla="*/ 829343 h 900781"/>
              <a:gd name="connsiteX6" fmla="*/ 59532 w 1316565"/>
              <a:gd name="connsiteY6" fmla="*/ 329276 h 90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5" h="900781">
                <a:moveTo>
                  <a:pt x="59532" y="329276"/>
                </a:moveTo>
                <a:cubicBezTo>
                  <a:pt x="0" y="198306"/>
                  <a:pt x="45772" y="87050"/>
                  <a:pt x="130969" y="43525"/>
                </a:cubicBezTo>
                <a:cubicBezTo>
                  <a:pt x="216166" y="0"/>
                  <a:pt x="388682" y="12428"/>
                  <a:pt x="570715" y="68123"/>
                </a:cubicBezTo>
                <a:cubicBezTo>
                  <a:pt x="752748" y="123818"/>
                  <a:pt x="1129769" y="262731"/>
                  <a:pt x="1223167" y="377694"/>
                </a:cubicBezTo>
                <a:cubicBezTo>
                  <a:pt x="1316565" y="492657"/>
                  <a:pt x="1253602" y="682629"/>
                  <a:pt x="1131101" y="757904"/>
                </a:cubicBezTo>
                <a:cubicBezTo>
                  <a:pt x="1008600" y="833179"/>
                  <a:pt x="666754" y="900781"/>
                  <a:pt x="488159" y="829343"/>
                </a:cubicBezTo>
                <a:cubicBezTo>
                  <a:pt x="309564" y="757905"/>
                  <a:pt x="119064" y="460246"/>
                  <a:pt x="59532" y="329276"/>
                </a:cubicBezTo>
                <a:close/>
              </a:path>
            </a:pathLst>
          </a:custGeom>
          <a:solidFill>
            <a:schemeClr val="accent3">
              <a:lumMod val="60000"/>
              <a:lumOff val="40000"/>
            </a:schemeClr>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pSp>
        <p:nvGrpSpPr>
          <p:cNvPr id="51" name="グループ化 163"/>
          <p:cNvGrpSpPr/>
          <p:nvPr/>
        </p:nvGrpSpPr>
        <p:grpSpPr>
          <a:xfrm>
            <a:off x="6727544" y="2356065"/>
            <a:ext cx="2255916" cy="1973835"/>
            <a:chOff x="7662120" y="2866776"/>
            <a:chExt cx="2255916" cy="1973835"/>
          </a:xfrm>
        </p:grpSpPr>
        <p:sp>
          <p:nvSpPr>
            <p:cNvPr id="52" name="テキスト ボックス 51"/>
            <p:cNvSpPr txBox="1"/>
            <p:nvPr/>
          </p:nvSpPr>
          <p:spPr>
            <a:xfrm>
              <a:off x="7899335" y="2866776"/>
              <a:ext cx="1359668" cy="338554"/>
            </a:xfrm>
            <a:prstGeom prst="rect">
              <a:avLst/>
            </a:prstGeom>
            <a:noFill/>
          </p:spPr>
          <p:txBody>
            <a:bodyPr wrap="none" rtlCol="0">
              <a:spAutoFit/>
            </a:bodyPr>
            <a:lstStyle/>
            <a:p>
              <a:r>
                <a:rPr lang="en-US" altLang="ja-JP" sz="1600" dirty="0"/>
                <a:t>X(</a:t>
              </a:r>
              <a:r>
                <a:rPr lang="ja-JP" altLang="en-US" sz="1600" dirty="0"/>
                <a:t>ウイスキー</a:t>
              </a:r>
              <a:r>
                <a:rPr lang="en-US" altLang="ja-JP" sz="1600" dirty="0"/>
                <a:t>)</a:t>
              </a:r>
              <a:endParaRPr lang="ja-JP" altLang="en-US" sz="1600" dirty="0"/>
            </a:p>
          </p:txBody>
        </p:sp>
        <p:sp>
          <p:nvSpPr>
            <p:cNvPr id="53" name="テキスト ボックス 52"/>
            <p:cNvSpPr txBox="1"/>
            <p:nvPr/>
          </p:nvSpPr>
          <p:spPr>
            <a:xfrm>
              <a:off x="7662120" y="3154867"/>
              <a:ext cx="311304" cy="338554"/>
            </a:xfrm>
            <a:prstGeom prst="rect">
              <a:avLst/>
            </a:prstGeom>
            <a:noFill/>
          </p:spPr>
          <p:txBody>
            <a:bodyPr wrap="none" rtlCol="0">
              <a:spAutoFit/>
            </a:bodyPr>
            <a:lstStyle/>
            <a:p>
              <a:r>
                <a:rPr lang="en-US" altLang="ja-JP" sz="1600" dirty="0"/>
                <a:t>is</a:t>
              </a:r>
              <a:endParaRPr lang="ja-JP" altLang="en-US" sz="1600" dirty="0"/>
            </a:p>
          </p:txBody>
        </p:sp>
        <p:sp>
          <p:nvSpPr>
            <p:cNvPr id="54" name="テキスト ボックス 53"/>
            <p:cNvSpPr txBox="1"/>
            <p:nvPr/>
          </p:nvSpPr>
          <p:spPr>
            <a:xfrm>
              <a:off x="7905624" y="3442958"/>
              <a:ext cx="981231" cy="338554"/>
            </a:xfrm>
            <a:prstGeom prst="rect">
              <a:avLst/>
            </a:prstGeom>
            <a:noFill/>
          </p:spPr>
          <p:txBody>
            <a:bodyPr wrap="none" rtlCol="0">
              <a:spAutoFit/>
            </a:bodyPr>
            <a:lstStyle/>
            <a:p>
              <a:r>
                <a:rPr lang="en-US" altLang="ja-JP" sz="1600" dirty="0"/>
                <a:t>produced</a:t>
              </a:r>
              <a:endParaRPr lang="ja-JP" altLang="en-US" sz="1600" dirty="0"/>
            </a:p>
          </p:txBody>
        </p:sp>
        <p:sp>
          <p:nvSpPr>
            <p:cNvPr id="55" name="テキスト ボックス 54"/>
            <p:cNvSpPr txBox="1"/>
            <p:nvPr/>
          </p:nvSpPr>
          <p:spPr>
            <a:xfrm>
              <a:off x="8205049" y="3731049"/>
              <a:ext cx="588494" cy="338554"/>
            </a:xfrm>
            <a:prstGeom prst="rect">
              <a:avLst/>
            </a:prstGeom>
            <a:noFill/>
          </p:spPr>
          <p:txBody>
            <a:bodyPr wrap="none" rtlCol="0">
              <a:spAutoFit/>
            </a:bodyPr>
            <a:lstStyle/>
            <a:p>
              <a:r>
                <a:rPr lang="en-US" altLang="ja-JP" sz="1600" dirty="0"/>
                <a:t>from</a:t>
              </a:r>
              <a:endParaRPr lang="ja-JP" altLang="en-US" sz="1600" dirty="0"/>
            </a:p>
          </p:txBody>
        </p:sp>
        <p:sp>
          <p:nvSpPr>
            <p:cNvPr id="56" name="テキスト ボックス 55"/>
            <p:cNvSpPr txBox="1"/>
            <p:nvPr/>
          </p:nvSpPr>
          <p:spPr>
            <a:xfrm>
              <a:off x="8536783" y="4038600"/>
              <a:ext cx="1381253" cy="338554"/>
            </a:xfrm>
            <a:prstGeom prst="rect">
              <a:avLst/>
            </a:prstGeom>
            <a:noFill/>
          </p:spPr>
          <p:txBody>
            <a:bodyPr wrap="square" rtlCol="0">
              <a:spAutoFit/>
            </a:bodyPr>
            <a:lstStyle/>
            <a:p>
              <a:r>
                <a:rPr lang="en-US" altLang="ja-JP" sz="1600" dirty="0"/>
                <a:t>Y (</a:t>
              </a:r>
              <a:r>
                <a:rPr lang="ja-JP" altLang="en-US" sz="1600" dirty="0"/>
                <a:t>オオムギ</a:t>
              </a:r>
              <a:r>
                <a:rPr lang="en-US" altLang="ja-JP" sz="1600" dirty="0"/>
                <a:t>)</a:t>
              </a:r>
              <a:endParaRPr lang="ja-JP" altLang="en-US" sz="1600" dirty="0"/>
            </a:p>
          </p:txBody>
        </p:sp>
        <p:cxnSp>
          <p:nvCxnSpPr>
            <p:cNvPr id="57" name="直線コネクタ 56"/>
            <p:cNvCxnSpPr/>
            <p:nvPr/>
          </p:nvCxnSpPr>
          <p:spPr>
            <a:xfrm>
              <a:off x="8369839" y="4169371"/>
              <a:ext cx="142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rot="16200000" flipV="1">
              <a:off x="8298403" y="4095587"/>
              <a:ext cx="142875"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8105037" y="3883619"/>
              <a:ext cx="142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7837530" y="3588342"/>
              <a:ext cx="142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rot="16200000" flipV="1">
              <a:off x="7766094" y="3516905"/>
              <a:ext cx="142875"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27898" y="3040651"/>
              <a:ext cx="142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16200000" flipV="1">
              <a:off x="7748611" y="3114504"/>
              <a:ext cx="142875"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flipV="1">
              <a:off x="8101038" y="3747924"/>
              <a:ext cx="15035" cy="10926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直線コネクタ 64"/>
          <p:cNvCxnSpPr/>
          <p:nvPr/>
        </p:nvCxnSpPr>
        <p:spPr>
          <a:xfrm flipH="1">
            <a:off x="7188600" y="4032465"/>
            <a:ext cx="167071" cy="0"/>
          </a:xfrm>
          <a:prstGeom prst="line">
            <a:avLst/>
          </a:prstGeom>
        </p:spPr>
        <p:style>
          <a:lnRef idx="1">
            <a:schemeClr val="dk1"/>
          </a:lnRef>
          <a:fillRef idx="0">
            <a:schemeClr val="dk1"/>
          </a:fillRef>
          <a:effectRef idx="0">
            <a:schemeClr val="dk1"/>
          </a:effectRef>
          <a:fontRef idx="minor">
            <a:schemeClr val="tx1"/>
          </a:fontRef>
        </p:style>
      </p:cxnSp>
      <p:sp>
        <p:nvSpPr>
          <p:cNvPr id="66" name="テキスト ボックス 65"/>
          <p:cNvSpPr txBox="1"/>
          <p:nvPr/>
        </p:nvSpPr>
        <p:spPr>
          <a:xfrm>
            <a:off x="7313336" y="3820850"/>
            <a:ext cx="1381253" cy="338554"/>
          </a:xfrm>
          <a:prstGeom prst="rect">
            <a:avLst/>
          </a:prstGeom>
          <a:noFill/>
        </p:spPr>
        <p:txBody>
          <a:bodyPr wrap="square" rtlCol="0">
            <a:spAutoFit/>
          </a:bodyPr>
          <a:lstStyle/>
          <a:p>
            <a:r>
              <a:rPr lang="en-US" altLang="ja-JP" sz="1600" dirty="0"/>
              <a:t>Z3 (</a:t>
            </a:r>
            <a:r>
              <a:rPr lang="ja-JP" altLang="en-US" sz="1600" dirty="0"/>
              <a:t>まず</a:t>
            </a:r>
            <a:r>
              <a:rPr lang="en-US" altLang="ja-JP" sz="1600" dirty="0"/>
              <a:t>)</a:t>
            </a:r>
            <a:endParaRPr lang="ja-JP" altLang="en-US" sz="1600" dirty="0"/>
          </a:p>
        </p:txBody>
      </p:sp>
      <p:cxnSp>
        <p:nvCxnSpPr>
          <p:cNvPr id="67" name="直線コネクタ 66"/>
          <p:cNvCxnSpPr/>
          <p:nvPr/>
        </p:nvCxnSpPr>
        <p:spPr>
          <a:xfrm>
            <a:off x="7184744" y="3270465"/>
            <a:ext cx="990600" cy="0"/>
          </a:xfrm>
          <a:prstGeom prst="line">
            <a:avLst/>
          </a:prstGeom>
        </p:spPr>
        <p:style>
          <a:lnRef idx="1">
            <a:schemeClr val="dk1"/>
          </a:lnRef>
          <a:fillRef idx="0">
            <a:schemeClr val="dk1"/>
          </a:fillRef>
          <a:effectRef idx="0">
            <a:schemeClr val="dk1"/>
          </a:effectRef>
          <a:fontRef idx="minor">
            <a:schemeClr val="tx1"/>
          </a:fontRef>
        </p:style>
      </p:cxnSp>
      <p:cxnSp>
        <p:nvCxnSpPr>
          <p:cNvPr id="68" name="直線コネクタ 67"/>
          <p:cNvCxnSpPr>
            <a:stCxn id="53" idx="2"/>
          </p:cNvCxnSpPr>
          <p:nvPr/>
        </p:nvCxnSpPr>
        <p:spPr>
          <a:xfrm flipV="1">
            <a:off x="6883196" y="2982542"/>
            <a:ext cx="1215948" cy="168"/>
          </a:xfrm>
          <a:prstGeom prst="line">
            <a:avLst/>
          </a:prstGeom>
        </p:spPr>
        <p:style>
          <a:lnRef idx="1">
            <a:schemeClr val="dk1"/>
          </a:lnRef>
          <a:fillRef idx="0">
            <a:schemeClr val="dk1"/>
          </a:fillRef>
          <a:effectRef idx="0">
            <a:schemeClr val="dk1"/>
          </a:effectRef>
          <a:fontRef idx="minor">
            <a:schemeClr val="tx1"/>
          </a:fontRef>
        </p:style>
      </p:cxnSp>
      <p:sp>
        <p:nvSpPr>
          <p:cNvPr id="69" name="テキスト ボックス 68"/>
          <p:cNvSpPr txBox="1"/>
          <p:nvPr/>
        </p:nvSpPr>
        <p:spPr>
          <a:xfrm>
            <a:off x="8099144" y="2813265"/>
            <a:ext cx="939480" cy="338554"/>
          </a:xfrm>
          <a:prstGeom prst="rect">
            <a:avLst/>
          </a:prstGeom>
          <a:noFill/>
        </p:spPr>
        <p:txBody>
          <a:bodyPr wrap="none" rtlCol="0">
            <a:spAutoFit/>
          </a:bodyPr>
          <a:lstStyle/>
          <a:p>
            <a:r>
              <a:rPr lang="en-US" altLang="ja-JP" sz="1600" dirty="0"/>
              <a:t>Z1 (</a:t>
            </a:r>
            <a:r>
              <a:rPr lang="ja-JP" altLang="en-US" sz="1600" dirty="0"/>
              <a:t>まず</a:t>
            </a:r>
            <a:r>
              <a:rPr lang="en-US" altLang="ja-JP" sz="1600" dirty="0"/>
              <a:t>)</a:t>
            </a:r>
            <a:endParaRPr lang="ja-JP" altLang="en-US" sz="1600" dirty="0"/>
          </a:p>
        </p:txBody>
      </p:sp>
      <p:sp>
        <p:nvSpPr>
          <p:cNvPr id="70" name="テキスト ボックス 69"/>
          <p:cNvSpPr txBox="1"/>
          <p:nvPr/>
        </p:nvSpPr>
        <p:spPr>
          <a:xfrm>
            <a:off x="8175344" y="3101524"/>
            <a:ext cx="939480" cy="338554"/>
          </a:xfrm>
          <a:prstGeom prst="rect">
            <a:avLst/>
          </a:prstGeom>
          <a:noFill/>
        </p:spPr>
        <p:txBody>
          <a:bodyPr wrap="none" rtlCol="0">
            <a:spAutoFit/>
          </a:bodyPr>
          <a:lstStyle/>
          <a:p>
            <a:r>
              <a:rPr lang="en-US" altLang="ja-JP" sz="1600" dirty="0"/>
              <a:t>Z2 (</a:t>
            </a:r>
            <a:r>
              <a:rPr lang="ja-JP" altLang="en-US" sz="1600" dirty="0"/>
              <a:t>まず</a:t>
            </a:r>
            <a:r>
              <a:rPr lang="en-US" altLang="ja-JP" sz="1600" dirty="0"/>
              <a:t>)</a:t>
            </a:r>
            <a:endParaRPr lang="ja-JP" altLang="en-US" sz="1600" dirty="0"/>
          </a:p>
        </p:txBody>
      </p:sp>
      <p:sp>
        <p:nvSpPr>
          <p:cNvPr id="71" name="テキスト ボックス 70"/>
          <p:cNvSpPr txBox="1"/>
          <p:nvPr/>
        </p:nvSpPr>
        <p:spPr>
          <a:xfrm>
            <a:off x="7325544" y="4110261"/>
            <a:ext cx="485518" cy="369332"/>
          </a:xfrm>
          <a:prstGeom prst="rect">
            <a:avLst/>
          </a:prstGeom>
          <a:noFill/>
        </p:spPr>
        <p:txBody>
          <a:bodyPr wrap="none" rtlCol="0">
            <a:spAutoFit/>
          </a:bodyPr>
          <a:lstStyle/>
          <a:p>
            <a:r>
              <a:rPr lang="en-US" altLang="ja-JP" dirty="0"/>
              <a:t>at*</a:t>
            </a:r>
            <a:endParaRPr lang="ja-JP" altLang="en-US" dirty="0"/>
          </a:p>
        </p:txBody>
      </p:sp>
      <p:sp>
        <p:nvSpPr>
          <p:cNvPr id="74" name="テキスト ボックス 73"/>
          <p:cNvSpPr txBox="1"/>
          <p:nvPr/>
        </p:nvSpPr>
        <p:spPr>
          <a:xfrm>
            <a:off x="6639410" y="4892874"/>
            <a:ext cx="2401018" cy="369332"/>
          </a:xfrm>
          <a:prstGeom prst="rect">
            <a:avLst/>
          </a:prstGeom>
          <a:noFill/>
        </p:spPr>
        <p:txBody>
          <a:bodyPr wrap="none" rtlCol="0">
            <a:spAutoFit/>
          </a:bodyPr>
          <a:lstStyle/>
          <a:p>
            <a:r>
              <a:rPr lang="ja-JP" altLang="en-US" dirty="0" smtClean="0"/>
              <a:t>局所的な素性のスコア</a:t>
            </a:r>
            <a:endParaRPr lang="ja-JP" altLang="en-US" dirty="0"/>
          </a:p>
        </p:txBody>
      </p:sp>
      <p:cxnSp>
        <p:nvCxnSpPr>
          <p:cNvPr id="75" name="直線矢印コネクタ 74"/>
          <p:cNvCxnSpPr>
            <a:endCxn id="116" idx="3"/>
          </p:cNvCxnSpPr>
          <p:nvPr/>
        </p:nvCxnSpPr>
        <p:spPr>
          <a:xfrm flipH="1">
            <a:off x="7125192" y="5262206"/>
            <a:ext cx="686569" cy="3324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6" name="テキスト ボックス 75"/>
          <p:cNvSpPr txBox="1"/>
          <p:nvPr/>
        </p:nvSpPr>
        <p:spPr>
          <a:xfrm>
            <a:off x="2630160" y="5837179"/>
            <a:ext cx="357790" cy="369332"/>
          </a:xfrm>
          <a:prstGeom prst="rect">
            <a:avLst/>
          </a:prstGeom>
          <a:noFill/>
        </p:spPr>
        <p:txBody>
          <a:bodyPr wrap="none" rtlCol="0">
            <a:spAutoFit/>
          </a:bodyPr>
          <a:lstStyle/>
          <a:p>
            <a:r>
              <a:rPr lang="en-US" altLang="ja-JP" dirty="0"/>
              <a:t>X </a:t>
            </a:r>
            <a:endParaRPr lang="ja-JP" altLang="en-US" dirty="0"/>
          </a:p>
        </p:txBody>
      </p:sp>
      <p:sp>
        <p:nvSpPr>
          <p:cNvPr id="77" name="テキスト ボックス 76"/>
          <p:cNvSpPr txBox="1"/>
          <p:nvPr/>
        </p:nvSpPr>
        <p:spPr>
          <a:xfrm>
            <a:off x="5449560" y="5837179"/>
            <a:ext cx="409086" cy="369332"/>
          </a:xfrm>
          <a:prstGeom prst="rect">
            <a:avLst/>
          </a:prstGeom>
          <a:noFill/>
        </p:spPr>
        <p:txBody>
          <a:bodyPr wrap="none" rtlCol="0">
            <a:spAutoFit/>
          </a:bodyPr>
          <a:lstStyle/>
          <a:p>
            <a:r>
              <a:rPr lang="en-US" altLang="ja-JP" dirty="0"/>
              <a:t>Z2</a:t>
            </a:r>
            <a:endParaRPr lang="ja-JP" altLang="en-US" dirty="0"/>
          </a:p>
        </p:txBody>
      </p:sp>
      <p:sp>
        <p:nvSpPr>
          <p:cNvPr id="78" name="テキスト ボックス 77"/>
          <p:cNvSpPr txBox="1"/>
          <p:nvPr/>
        </p:nvSpPr>
        <p:spPr>
          <a:xfrm>
            <a:off x="4839960" y="6294379"/>
            <a:ext cx="1083438" cy="369332"/>
          </a:xfrm>
          <a:prstGeom prst="rect">
            <a:avLst/>
          </a:prstGeom>
          <a:noFill/>
        </p:spPr>
        <p:txBody>
          <a:bodyPr wrap="none" rtlCol="0">
            <a:spAutoFit/>
          </a:bodyPr>
          <a:lstStyle/>
          <a:p>
            <a:r>
              <a:rPr lang="en-US" altLang="ja-JP" dirty="0"/>
              <a:t>produced</a:t>
            </a:r>
            <a:endParaRPr lang="ja-JP" altLang="en-US" dirty="0"/>
          </a:p>
        </p:txBody>
      </p:sp>
      <p:sp>
        <p:nvSpPr>
          <p:cNvPr id="79" name="テキスト ボックス 78"/>
          <p:cNvSpPr txBox="1"/>
          <p:nvPr/>
        </p:nvSpPr>
        <p:spPr>
          <a:xfrm>
            <a:off x="6287761" y="5837179"/>
            <a:ext cx="637803" cy="369332"/>
          </a:xfrm>
          <a:prstGeom prst="rect">
            <a:avLst/>
          </a:prstGeom>
          <a:noFill/>
        </p:spPr>
        <p:txBody>
          <a:bodyPr wrap="none" rtlCol="0">
            <a:spAutoFit/>
          </a:bodyPr>
          <a:lstStyle/>
          <a:p>
            <a:r>
              <a:rPr lang="en-US" altLang="ja-JP" dirty="0"/>
              <a:t>from</a:t>
            </a:r>
            <a:endParaRPr lang="ja-JP" altLang="en-US" dirty="0"/>
          </a:p>
        </p:txBody>
      </p:sp>
      <p:sp>
        <p:nvSpPr>
          <p:cNvPr id="80" name="テキスト ボックス 79"/>
          <p:cNvSpPr txBox="1"/>
          <p:nvPr/>
        </p:nvSpPr>
        <p:spPr>
          <a:xfrm>
            <a:off x="4077960" y="5456179"/>
            <a:ext cx="1083438" cy="369332"/>
          </a:xfrm>
          <a:prstGeom prst="rect">
            <a:avLst/>
          </a:prstGeom>
          <a:noFill/>
        </p:spPr>
        <p:txBody>
          <a:bodyPr wrap="none" rtlCol="0">
            <a:spAutoFit/>
          </a:bodyPr>
          <a:lstStyle/>
          <a:p>
            <a:r>
              <a:rPr lang="en-US" altLang="ja-JP" dirty="0"/>
              <a:t>produced</a:t>
            </a:r>
            <a:endParaRPr lang="ja-JP" altLang="en-US" dirty="0"/>
          </a:p>
        </p:txBody>
      </p:sp>
      <p:sp>
        <p:nvSpPr>
          <p:cNvPr id="81" name="テキスト ボックス 80"/>
          <p:cNvSpPr txBox="1"/>
          <p:nvPr/>
        </p:nvSpPr>
        <p:spPr>
          <a:xfrm>
            <a:off x="4001760" y="6522980"/>
            <a:ext cx="380232" cy="276999"/>
          </a:xfrm>
          <a:prstGeom prst="rect">
            <a:avLst/>
          </a:prstGeom>
          <a:noFill/>
        </p:spPr>
        <p:txBody>
          <a:bodyPr wrap="none" rtlCol="0">
            <a:spAutoFit/>
          </a:bodyPr>
          <a:lstStyle/>
          <a:p>
            <a:r>
              <a:rPr lang="en-US" altLang="ja-JP" sz="1200" dirty="0">
                <a:solidFill>
                  <a:srgbClr val="0070C0"/>
                </a:solidFill>
              </a:rPr>
              <a:t>0.1</a:t>
            </a:r>
            <a:endParaRPr lang="ja-JP" altLang="en-US" dirty="0">
              <a:solidFill>
                <a:srgbClr val="0070C0"/>
              </a:solidFill>
            </a:endParaRPr>
          </a:p>
        </p:txBody>
      </p:sp>
      <p:sp>
        <p:nvSpPr>
          <p:cNvPr id="82" name="テキスト ボックス 81"/>
          <p:cNvSpPr txBox="1"/>
          <p:nvPr/>
        </p:nvSpPr>
        <p:spPr>
          <a:xfrm>
            <a:off x="3239760" y="6370580"/>
            <a:ext cx="380232" cy="276999"/>
          </a:xfrm>
          <a:prstGeom prst="rect">
            <a:avLst/>
          </a:prstGeom>
          <a:noFill/>
        </p:spPr>
        <p:txBody>
          <a:bodyPr wrap="none" rtlCol="0">
            <a:spAutoFit/>
          </a:bodyPr>
          <a:lstStyle/>
          <a:p>
            <a:r>
              <a:rPr lang="en-US" altLang="ja-JP" sz="1200" dirty="0">
                <a:solidFill>
                  <a:srgbClr val="0070C0"/>
                </a:solidFill>
              </a:rPr>
              <a:t>0.3</a:t>
            </a:r>
            <a:endParaRPr lang="ja-JP" altLang="en-US" dirty="0">
              <a:solidFill>
                <a:srgbClr val="0070C0"/>
              </a:solidFill>
            </a:endParaRPr>
          </a:p>
        </p:txBody>
      </p:sp>
      <p:sp>
        <p:nvSpPr>
          <p:cNvPr id="83" name="テキスト ボックス 82"/>
          <p:cNvSpPr txBox="1"/>
          <p:nvPr/>
        </p:nvSpPr>
        <p:spPr>
          <a:xfrm>
            <a:off x="4306560" y="5760980"/>
            <a:ext cx="380232" cy="276999"/>
          </a:xfrm>
          <a:prstGeom prst="rect">
            <a:avLst/>
          </a:prstGeom>
          <a:noFill/>
        </p:spPr>
        <p:txBody>
          <a:bodyPr wrap="none" rtlCol="0">
            <a:spAutoFit/>
          </a:bodyPr>
          <a:lstStyle/>
          <a:p>
            <a:r>
              <a:rPr lang="en-US" altLang="ja-JP" sz="1200" dirty="0">
                <a:solidFill>
                  <a:srgbClr val="0070C0"/>
                </a:solidFill>
              </a:rPr>
              <a:t>0.3</a:t>
            </a:r>
            <a:endParaRPr lang="ja-JP" altLang="en-US" dirty="0">
              <a:solidFill>
                <a:srgbClr val="0070C0"/>
              </a:solidFill>
            </a:endParaRPr>
          </a:p>
        </p:txBody>
      </p:sp>
      <p:sp>
        <p:nvSpPr>
          <p:cNvPr id="84" name="テキスト ボックス 83"/>
          <p:cNvSpPr txBox="1"/>
          <p:nvPr/>
        </p:nvSpPr>
        <p:spPr>
          <a:xfrm>
            <a:off x="8040360" y="5913380"/>
            <a:ext cx="380232" cy="276999"/>
          </a:xfrm>
          <a:prstGeom prst="rect">
            <a:avLst/>
          </a:prstGeom>
          <a:noFill/>
        </p:spPr>
        <p:txBody>
          <a:bodyPr wrap="none" rtlCol="0">
            <a:spAutoFit/>
          </a:bodyPr>
          <a:lstStyle/>
          <a:p>
            <a:r>
              <a:rPr lang="en-US" altLang="ja-JP" sz="1200" dirty="0">
                <a:solidFill>
                  <a:srgbClr val="0070C0"/>
                </a:solidFill>
              </a:rPr>
              <a:t>0.2</a:t>
            </a:r>
            <a:endParaRPr lang="ja-JP" altLang="en-US" dirty="0">
              <a:solidFill>
                <a:srgbClr val="0070C0"/>
              </a:solidFill>
            </a:endParaRPr>
          </a:p>
        </p:txBody>
      </p:sp>
      <p:sp>
        <p:nvSpPr>
          <p:cNvPr id="85" name="テキスト ボックス 84"/>
          <p:cNvSpPr txBox="1"/>
          <p:nvPr/>
        </p:nvSpPr>
        <p:spPr>
          <a:xfrm>
            <a:off x="8040360" y="6370580"/>
            <a:ext cx="380232" cy="276999"/>
          </a:xfrm>
          <a:prstGeom prst="rect">
            <a:avLst/>
          </a:prstGeom>
          <a:noFill/>
        </p:spPr>
        <p:txBody>
          <a:bodyPr wrap="none" rtlCol="0">
            <a:spAutoFit/>
          </a:bodyPr>
          <a:lstStyle/>
          <a:p>
            <a:r>
              <a:rPr lang="en-US" altLang="ja-JP" sz="1200" dirty="0">
                <a:solidFill>
                  <a:srgbClr val="0070C0"/>
                </a:solidFill>
              </a:rPr>
              <a:t>0.1</a:t>
            </a:r>
            <a:endParaRPr lang="ja-JP" altLang="en-US" dirty="0">
              <a:solidFill>
                <a:srgbClr val="0070C0"/>
              </a:solidFill>
            </a:endParaRPr>
          </a:p>
        </p:txBody>
      </p:sp>
      <p:sp>
        <p:nvSpPr>
          <p:cNvPr id="86" name="テキスト ボックス 85"/>
          <p:cNvSpPr txBox="1"/>
          <p:nvPr/>
        </p:nvSpPr>
        <p:spPr>
          <a:xfrm>
            <a:off x="3239760" y="5684779"/>
            <a:ext cx="327334" cy="369332"/>
          </a:xfrm>
          <a:prstGeom prst="rect">
            <a:avLst/>
          </a:prstGeom>
          <a:noFill/>
        </p:spPr>
        <p:txBody>
          <a:bodyPr wrap="none" rtlCol="0">
            <a:spAutoFit/>
          </a:bodyPr>
          <a:lstStyle/>
          <a:p>
            <a:r>
              <a:rPr lang="en-US" altLang="ja-JP" dirty="0"/>
              <a:t>is</a:t>
            </a:r>
            <a:endParaRPr lang="ja-JP" altLang="en-US" dirty="0"/>
          </a:p>
        </p:txBody>
      </p:sp>
      <p:sp>
        <p:nvSpPr>
          <p:cNvPr id="87" name="テキスト ボックス 86"/>
          <p:cNvSpPr txBox="1"/>
          <p:nvPr/>
        </p:nvSpPr>
        <p:spPr>
          <a:xfrm>
            <a:off x="3163560" y="6141979"/>
            <a:ext cx="487826" cy="369332"/>
          </a:xfrm>
          <a:prstGeom prst="rect">
            <a:avLst/>
          </a:prstGeom>
          <a:noFill/>
        </p:spPr>
        <p:txBody>
          <a:bodyPr wrap="square" rtlCol="0">
            <a:spAutoFit/>
          </a:bodyPr>
          <a:lstStyle/>
          <a:p>
            <a:r>
              <a:rPr lang="en-US" altLang="ja-JP" dirty="0"/>
              <a:t>are</a:t>
            </a:r>
            <a:endParaRPr lang="ja-JP" altLang="en-US" dirty="0"/>
          </a:p>
        </p:txBody>
      </p:sp>
      <p:sp>
        <p:nvSpPr>
          <p:cNvPr id="88" name="テキスト ボックス 87"/>
          <p:cNvSpPr txBox="1"/>
          <p:nvPr/>
        </p:nvSpPr>
        <p:spPr>
          <a:xfrm>
            <a:off x="3239760" y="5913380"/>
            <a:ext cx="380232" cy="276999"/>
          </a:xfrm>
          <a:prstGeom prst="rect">
            <a:avLst/>
          </a:prstGeom>
          <a:noFill/>
        </p:spPr>
        <p:txBody>
          <a:bodyPr wrap="none" rtlCol="0">
            <a:spAutoFit/>
          </a:bodyPr>
          <a:lstStyle/>
          <a:p>
            <a:r>
              <a:rPr lang="en-US" altLang="ja-JP" sz="1200" dirty="0">
                <a:solidFill>
                  <a:srgbClr val="0070C0"/>
                </a:solidFill>
              </a:rPr>
              <a:t>0.2</a:t>
            </a:r>
            <a:endParaRPr lang="ja-JP" altLang="en-US" dirty="0">
              <a:solidFill>
                <a:srgbClr val="0070C0"/>
              </a:solidFill>
            </a:endParaRPr>
          </a:p>
        </p:txBody>
      </p:sp>
      <p:sp>
        <p:nvSpPr>
          <p:cNvPr id="89" name="テキスト ボックス 88"/>
          <p:cNvSpPr txBox="1"/>
          <p:nvPr/>
        </p:nvSpPr>
        <p:spPr>
          <a:xfrm>
            <a:off x="4001760" y="6294379"/>
            <a:ext cx="409086" cy="369332"/>
          </a:xfrm>
          <a:prstGeom prst="rect">
            <a:avLst/>
          </a:prstGeom>
          <a:noFill/>
        </p:spPr>
        <p:txBody>
          <a:bodyPr wrap="none" rtlCol="0">
            <a:spAutoFit/>
          </a:bodyPr>
          <a:lstStyle/>
          <a:p>
            <a:r>
              <a:rPr lang="en-US" altLang="ja-JP" dirty="0"/>
              <a:t>Z1</a:t>
            </a:r>
            <a:endParaRPr lang="ja-JP" altLang="en-US" dirty="0"/>
          </a:p>
        </p:txBody>
      </p:sp>
      <p:sp>
        <p:nvSpPr>
          <p:cNvPr id="90" name="テキスト ボックス 89"/>
          <p:cNvSpPr txBox="1"/>
          <p:nvPr/>
        </p:nvSpPr>
        <p:spPr>
          <a:xfrm>
            <a:off x="6135360" y="5227579"/>
            <a:ext cx="296876" cy="369332"/>
          </a:xfrm>
          <a:prstGeom prst="rect">
            <a:avLst/>
          </a:prstGeom>
          <a:noFill/>
        </p:spPr>
        <p:txBody>
          <a:bodyPr wrap="none" rtlCol="0">
            <a:spAutoFit/>
          </a:bodyPr>
          <a:lstStyle/>
          <a:p>
            <a:r>
              <a:rPr lang="en-US" altLang="ja-JP" dirty="0"/>
              <a:t>Y</a:t>
            </a:r>
            <a:endParaRPr lang="ja-JP" altLang="en-US" dirty="0"/>
          </a:p>
        </p:txBody>
      </p:sp>
      <p:sp>
        <p:nvSpPr>
          <p:cNvPr id="91" name="テキスト ボックス 90"/>
          <p:cNvSpPr txBox="1"/>
          <p:nvPr/>
        </p:nvSpPr>
        <p:spPr>
          <a:xfrm>
            <a:off x="6744960" y="5227579"/>
            <a:ext cx="409086" cy="369332"/>
          </a:xfrm>
          <a:prstGeom prst="rect">
            <a:avLst/>
          </a:prstGeom>
          <a:noFill/>
        </p:spPr>
        <p:txBody>
          <a:bodyPr wrap="none" rtlCol="0">
            <a:spAutoFit/>
          </a:bodyPr>
          <a:lstStyle/>
          <a:p>
            <a:r>
              <a:rPr lang="en-US" altLang="ja-JP" dirty="0"/>
              <a:t>Z3</a:t>
            </a:r>
            <a:endParaRPr lang="ja-JP" altLang="en-US" dirty="0"/>
          </a:p>
        </p:txBody>
      </p:sp>
      <p:sp>
        <p:nvSpPr>
          <p:cNvPr id="92" name="テキスト ボックス 91"/>
          <p:cNvSpPr txBox="1"/>
          <p:nvPr/>
        </p:nvSpPr>
        <p:spPr>
          <a:xfrm>
            <a:off x="5373361" y="5227579"/>
            <a:ext cx="637803" cy="369332"/>
          </a:xfrm>
          <a:prstGeom prst="rect">
            <a:avLst/>
          </a:prstGeom>
          <a:noFill/>
        </p:spPr>
        <p:txBody>
          <a:bodyPr wrap="none" rtlCol="0">
            <a:spAutoFit/>
          </a:bodyPr>
          <a:lstStyle/>
          <a:p>
            <a:r>
              <a:rPr lang="en-US" altLang="ja-JP" dirty="0"/>
              <a:t>from</a:t>
            </a:r>
            <a:endParaRPr lang="ja-JP" altLang="en-US" dirty="0"/>
          </a:p>
        </p:txBody>
      </p:sp>
      <p:sp>
        <p:nvSpPr>
          <p:cNvPr id="93" name="テキスト ボックス 92"/>
          <p:cNvSpPr txBox="1"/>
          <p:nvPr/>
        </p:nvSpPr>
        <p:spPr>
          <a:xfrm>
            <a:off x="7049760" y="5837179"/>
            <a:ext cx="296876" cy="369332"/>
          </a:xfrm>
          <a:prstGeom prst="rect">
            <a:avLst/>
          </a:prstGeom>
          <a:noFill/>
        </p:spPr>
        <p:txBody>
          <a:bodyPr wrap="none" rtlCol="0">
            <a:spAutoFit/>
          </a:bodyPr>
          <a:lstStyle/>
          <a:p>
            <a:r>
              <a:rPr lang="en-US" altLang="ja-JP" dirty="0"/>
              <a:t>Y</a:t>
            </a:r>
            <a:endParaRPr lang="ja-JP" altLang="en-US" dirty="0"/>
          </a:p>
        </p:txBody>
      </p:sp>
      <p:sp>
        <p:nvSpPr>
          <p:cNvPr id="94" name="テキスト ボックス 93"/>
          <p:cNvSpPr txBox="1"/>
          <p:nvPr/>
        </p:nvSpPr>
        <p:spPr>
          <a:xfrm>
            <a:off x="8040361" y="5684779"/>
            <a:ext cx="370101" cy="369332"/>
          </a:xfrm>
          <a:prstGeom prst="rect">
            <a:avLst/>
          </a:prstGeom>
          <a:noFill/>
        </p:spPr>
        <p:txBody>
          <a:bodyPr wrap="none" rtlCol="0">
            <a:spAutoFit/>
          </a:bodyPr>
          <a:lstStyle/>
          <a:p>
            <a:r>
              <a:rPr lang="en-US" altLang="ja-JP" dirty="0"/>
              <a:t>at</a:t>
            </a:r>
            <a:endParaRPr lang="ja-JP" altLang="en-US" dirty="0"/>
          </a:p>
        </p:txBody>
      </p:sp>
      <p:sp>
        <p:nvSpPr>
          <p:cNvPr id="95" name="テキスト ボックス 94"/>
          <p:cNvSpPr txBox="1"/>
          <p:nvPr/>
        </p:nvSpPr>
        <p:spPr>
          <a:xfrm>
            <a:off x="8040360" y="6141979"/>
            <a:ext cx="290464" cy="369332"/>
          </a:xfrm>
          <a:prstGeom prst="rect">
            <a:avLst/>
          </a:prstGeom>
          <a:noFill/>
        </p:spPr>
        <p:txBody>
          <a:bodyPr wrap="none" rtlCol="0">
            <a:spAutoFit/>
          </a:bodyPr>
          <a:lstStyle/>
          <a:p>
            <a:r>
              <a:rPr lang="el-GR" altLang="ja-JP" dirty="0"/>
              <a:t>ε</a:t>
            </a:r>
            <a:endParaRPr lang="ja-JP" altLang="en-US" dirty="0"/>
          </a:p>
        </p:txBody>
      </p:sp>
      <p:sp>
        <p:nvSpPr>
          <p:cNvPr id="96" name="フリーフォーム 95"/>
          <p:cNvSpPr/>
          <p:nvPr/>
        </p:nvSpPr>
        <p:spPr>
          <a:xfrm>
            <a:off x="5142945" y="5523308"/>
            <a:ext cx="883558" cy="128814"/>
          </a:xfrm>
          <a:custGeom>
            <a:avLst/>
            <a:gdLst>
              <a:gd name="connsiteX0" fmla="*/ 23586 w 883558"/>
              <a:gd name="connsiteY0" fmla="*/ 128814 h 128814"/>
              <a:gd name="connsiteX1" fmla="*/ 143329 w 883558"/>
              <a:gd name="connsiteY1" fmla="*/ 19957 h 128814"/>
              <a:gd name="connsiteX2" fmla="*/ 883558 w 883558"/>
              <a:gd name="connsiteY2" fmla="*/ 9071 h 128814"/>
              <a:gd name="connsiteX3" fmla="*/ 883558 w 883558"/>
              <a:gd name="connsiteY3" fmla="*/ 9071 h 128814"/>
            </a:gdLst>
            <a:ahLst/>
            <a:cxnLst>
              <a:cxn ang="0">
                <a:pos x="connsiteX0" y="connsiteY0"/>
              </a:cxn>
              <a:cxn ang="0">
                <a:pos x="connsiteX1" y="connsiteY1"/>
              </a:cxn>
              <a:cxn ang="0">
                <a:pos x="connsiteX2" y="connsiteY2"/>
              </a:cxn>
              <a:cxn ang="0">
                <a:pos x="connsiteX3" y="connsiteY3"/>
              </a:cxn>
            </a:cxnLst>
            <a:rect l="l" t="t" r="r" b="b"/>
            <a:pathLst>
              <a:path w="883558" h="128814">
                <a:moveTo>
                  <a:pt x="23586" y="128814"/>
                </a:moveTo>
                <a:cubicBezTo>
                  <a:pt x="11793" y="84364"/>
                  <a:pt x="0" y="39914"/>
                  <a:pt x="143329" y="19957"/>
                </a:cubicBezTo>
                <a:cubicBezTo>
                  <a:pt x="286658" y="0"/>
                  <a:pt x="883558" y="9071"/>
                  <a:pt x="883558" y="9071"/>
                </a:cubicBezTo>
                <a:lnTo>
                  <a:pt x="883558" y="9071"/>
                </a:ln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cxnSp>
        <p:nvCxnSpPr>
          <p:cNvPr id="97" name="直線矢印コネクタ 96"/>
          <p:cNvCxnSpPr/>
          <p:nvPr/>
        </p:nvCxnSpPr>
        <p:spPr>
          <a:xfrm>
            <a:off x="6059160" y="5532379"/>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フリーフォーム 97"/>
          <p:cNvSpPr/>
          <p:nvPr/>
        </p:nvSpPr>
        <p:spPr>
          <a:xfrm rot="472802">
            <a:off x="6704611" y="5528720"/>
            <a:ext cx="1099457" cy="598714"/>
          </a:xfrm>
          <a:custGeom>
            <a:avLst/>
            <a:gdLst>
              <a:gd name="connsiteX0" fmla="*/ 0 w 1066800"/>
              <a:gd name="connsiteY0" fmla="*/ 65314 h 391885"/>
              <a:gd name="connsiteX1" fmla="*/ 772886 w 1066800"/>
              <a:gd name="connsiteY1" fmla="*/ 54428 h 391885"/>
              <a:gd name="connsiteX2" fmla="*/ 1066800 w 1066800"/>
              <a:gd name="connsiteY2" fmla="*/ 391885 h 391885"/>
              <a:gd name="connsiteX3" fmla="*/ 1066800 w 1066800"/>
              <a:gd name="connsiteY3" fmla="*/ 391885 h 391885"/>
            </a:gdLst>
            <a:ahLst/>
            <a:cxnLst>
              <a:cxn ang="0">
                <a:pos x="connsiteX0" y="connsiteY0"/>
              </a:cxn>
              <a:cxn ang="0">
                <a:pos x="connsiteX1" y="connsiteY1"/>
              </a:cxn>
              <a:cxn ang="0">
                <a:pos x="connsiteX2" y="connsiteY2"/>
              </a:cxn>
              <a:cxn ang="0">
                <a:pos x="connsiteX3" y="connsiteY3"/>
              </a:cxn>
            </a:cxnLst>
            <a:rect l="l" t="t" r="r" b="b"/>
            <a:pathLst>
              <a:path w="1066800" h="391885">
                <a:moveTo>
                  <a:pt x="0" y="65314"/>
                </a:moveTo>
                <a:cubicBezTo>
                  <a:pt x="297543" y="32657"/>
                  <a:pt x="595086" y="0"/>
                  <a:pt x="772886" y="54428"/>
                </a:cubicBezTo>
                <a:cubicBezTo>
                  <a:pt x="950686" y="108856"/>
                  <a:pt x="1066800" y="391885"/>
                  <a:pt x="1066800" y="391885"/>
                </a:cubicBezTo>
                <a:lnTo>
                  <a:pt x="1066800" y="391885"/>
                </a:ln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99" name="フリーフォーム 98"/>
          <p:cNvSpPr/>
          <p:nvPr/>
        </p:nvSpPr>
        <p:spPr>
          <a:xfrm>
            <a:off x="5155646" y="5804523"/>
            <a:ext cx="1055914" cy="413657"/>
          </a:xfrm>
          <a:custGeom>
            <a:avLst/>
            <a:gdLst>
              <a:gd name="connsiteX0" fmla="*/ 0 w 903514"/>
              <a:gd name="connsiteY0" fmla="*/ 0 h 250371"/>
              <a:gd name="connsiteX1" fmla="*/ 206828 w 903514"/>
              <a:gd name="connsiteY1" fmla="*/ 195943 h 250371"/>
              <a:gd name="connsiteX2" fmla="*/ 903514 w 903514"/>
              <a:gd name="connsiteY2" fmla="*/ 250371 h 250371"/>
            </a:gdLst>
            <a:ahLst/>
            <a:cxnLst>
              <a:cxn ang="0">
                <a:pos x="connsiteX0" y="connsiteY0"/>
              </a:cxn>
              <a:cxn ang="0">
                <a:pos x="connsiteX1" y="connsiteY1"/>
              </a:cxn>
              <a:cxn ang="0">
                <a:pos x="connsiteX2" y="connsiteY2"/>
              </a:cxn>
            </a:cxnLst>
            <a:rect l="l" t="t" r="r" b="b"/>
            <a:pathLst>
              <a:path w="903514" h="250371">
                <a:moveTo>
                  <a:pt x="0" y="0"/>
                </a:moveTo>
                <a:cubicBezTo>
                  <a:pt x="28121" y="77107"/>
                  <a:pt x="56242" y="154215"/>
                  <a:pt x="206828" y="195943"/>
                </a:cubicBezTo>
                <a:cubicBezTo>
                  <a:pt x="357414" y="237672"/>
                  <a:pt x="630464" y="244021"/>
                  <a:pt x="903514" y="250371"/>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00" name="フリーフォーム 99"/>
          <p:cNvSpPr/>
          <p:nvPr/>
        </p:nvSpPr>
        <p:spPr>
          <a:xfrm>
            <a:off x="4970589" y="6316151"/>
            <a:ext cx="1311728" cy="297543"/>
          </a:xfrm>
          <a:custGeom>
            <a:avLst/>
            <a:gdLst>
              <a:gd name="connsiteX0" fmla="*/ 0 w 1311728"/>
              <a:gd name="connsiteY0" fmla="*/ 283029 h 297543"/>
              <a:gd name="connsiteX1" fmla="*/ 1099457 w 1311728"/>
              <a:gd name="connsiteY1" fmla="*/ 250372 h 297543"/>
              <a:gd name="connsiteX2" fmla="*/ 1273628 w 1311728"/>
              <a:gd name="connsiteY2" fmla="*/ 0 h 297543"/>
            </a:gdLst>
            <a:ahLst/>
            <a:cxnLst>
              <a:cxn ang="0">
                <a:pos x="connsiteX0" y="connsiteY0"/>
              </a:cxn>
              <a:cxn ang="0">
                <a:pos x="connsiteX1" y="connsiteY1"/>
              </a:cxn>
              <a:cxn ang="0">
                <a:pos x="connsiteX2" y="connsiteY2"/>
              </a:cxn>
            </a:cxnLst>
            <a:rect l="l" t="t" r="r" b="b"/>
            <a:pathLst>
              <a:path w="1311728" h="297543">
                <a:moveTo>
                  <a:pt x="0" y="283029"/>
                </a:moveTo>
                <a:cubicBezTo>
                  <a:pt x="443593" y="290286"/>
                  <a:pt x="887186" y="297543"/>
                  <a:pt x="1099457" y="250372"/>
                </a:cubicBezTo>
                <a:cubicBezTo>
                  <a:pt x="1311728" y="203201"/>
                  <a:pt x="1273628" y="0"/>
                  <a:pt x="1273628" y="0"/>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cxnSp>
        <p:nvCxnSpPr>
          <p:cNvPr id="101" name="直線矢印コネクタ 100"/>
          <p:cNvCxnSpPr/>
          <p:nvPr/>
        </p:nvCxnSpPr>
        <p:spPr>
          <a:xfrm>
            <a:off x="6211560" y="6218179"/>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 name="フリーフォーム 101"/>
          <p:cNvSpPr/>
          <p:nvPr/>
        </p:nvSpPr>
        <p:spPr>
          <a:xfrm>
            <a:off x="3762275" y="6250837"/>
            <a:ext cx="1110342" cy="435429"/>
          </a:xfrm>
          <a:custGeom>
            <a:avLst/>
            <a:gdLst>
              <a:gd name="connsiteX0" fmla="*/ 65314 w 1110342"/>
              <a:gd name="connsiteY0" fmla="*/ 0 h 435429"/>
              <a:gd name="connsiteX1" fmla="*/ 174171 w 1110342"/>
              <a:gd name="connsiteY1" fmla="*/ 304800 h 435429"/>
              <a:gd name="connsiteX2" fmla="*/ 1110342 w 1110342"/>
              <a:gd name="connsiteY2" fmla="*/ 359229 h 435429"/>
            </a:gdLst>
            <a:ahLst/>
            <a:cxnLst>
              <a:cxn ang="0">
                <a:pos x="connsiteX0" y="connsiteY0"/>
              </a:cxn>
              <a:cxn ang="0">
                <a:pos x="connsiteX1" y="connsiteY1"/>
              </a:cxn>
              <a:cxn ang="0">
                <a:pos x="connsiteX2" y="connsiteY2"/>
              </a:cxn>
            </a:cxnLst>
            <a:rect l="l" t="t" r="r" b="b"/>
            <a:pathLst>
              <a:path w="1110342" h="435429">
                <a:moveTo>
                  <a:pt x="65314" y="0"/>
                </a:moveTo>
                <a:cubicBezTo>
                  <a:pt x="32657" y="122464"/>
                  <a:pt x="0" y="244929"/>
                  <a:pt x="174171" y="304800"/>
                </a:cubicBezTo>
                <a:cubicBezTo>
                  <a:pt x="348342" y="364672"/>
                  <a:pt x="1005113" y="435429"/>
                  <a:pt x="1110342" y="359229"/>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03" name="フリーフォーム 102"/>
          <p:cNvSpPr/>
          <p:nvPr/>
        </p:nvSpPr>
        <p:spPr>
          <a:xfrm>
            <a:off x="3731432" y="5804522"/>
            <a:ext cx="1337128" cy="315686"/>
          </a:xfrm>
          <a:custGeom>
            <a:avLst/>
            <a:gdLst>
              <a:gd name="connsiteX0" fmla="*/ 107042 w 1337128"/>
              <a:gd name="connsiteY0" fmla="*/ 315686 h 315686"/>
              <a:gd name="connsiteX1" fmla="*/ 205014 w 1337128"/>
              <a:gd name="connsiteY1" fmla="*/ 54428 h 315686"/>
              <a:gd name="connsiteX2" fmla="*/ 1337128 w 1337128"/>
              <a:gd name="connsiteY2" fmla="*/ 0 h 315686"/>
            </a:gdLst>
            <a:ahLst/>
            <a:cxnLst>
              <a:cxn ang="0">
                <a:pos x="connsiteX0" y="connsiteY0"/>
              </a:cxn>
              <a:cxn ang="0">
                <a:pos x="connsiteX1" y="connsiteY1"/>
              </a:cxn>
              <a:cxn ang="0">
                <a:pos x="connsiteX2" y="connsiteY2"/>
              </a:cxn>
            </a:cxnLst>
            <a:rect l="l" t="t" r="r" b="b"/>
            <a:pathLst>
              <a:path w="1337128" h="315686">
                <a:moveTo>
                  <a:pt x="107042" y="315686"/>
                </a:moveTo>
                <a:cubicBezTo>
                  <a:pt x="53521" y="211364"/>
                  <a:pt x="0" y="107042"/>
                  <a:pt x="205014" y="54428"/>
                </a:cubicBezTo>
                <a:cubicBezTo>
                  <a:pt x="410028" y="1814"/>
                  <a:pt x="1199242" y="68943"/>
                  <a:pt x="1337128" y="0"/>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cxnSp>
        <p:nvCxnSpPr>
          <p:cNvPr id="104" name="直線矢印コネクタ 103"/>
          <p:cNvCxnSpPr/>
          <p:nvPr/>
        </p:nvCxnSpPr>
        <p:spPr>
          <a:xfrm>
            <a:off x="6973560" y="6218179"/>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5" name="二等辺三角形 104"/>
          <p:cNvSpPr/>
          <p:nvPr/>
        </p:nvSpPr>
        <p:spPr>
          <a:xfrm>
            <a:off x="2401560" y="6141979"/>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06" name="直線矢印コネクタ 105"/>
          <p:cNvCxnSpPr/>
          <p:nvPr/>
        </p:nvCxnSpPr>
        <p:spPr>
          <a:xfrm>
            <a:off x="2477760" y="6218179"/>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7" name="二等辺三角形 106"/>
          <p:cNvSpPr/>
          <p:nvPr/>
        </p:nvSpPr>
        <p:spPr>
          <a:xfrm>
            <a:off x="8573760" y="6141979"/>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 name="フリーフォーム 107"/>
          <p:cNvSpPr/>
          <p:nvPr/>
        </p:nvSpPr>
        <p:spPr>
          <a:xfrm>
            <a:off x="7779104" y="5989579"/>
            <a:ext cx="783771" cy="217714"/>
          </a:xfrm>
          <a:custGeom>
            <a:avLst/>
            <a:gdLst>
              <a:gd name="connsiteX0" fmla="*/ 0 w 783771"/>
              <a:gd name="connsiteY0" fmla="*/ 232228 h 232228"/>
              <a:gd name="connsiteX1" fmla="*/ 206828 w 783771"/>
              <a:gd name="connsiteY1" fmla="*/ 47171 h 232228"/>
              <a:gd name="connsiteX2" fmla="*/ 555171 w 783771"/>
              <a:gd name="connsiteY2" fmla="*/ 25400 h 232228"/>
              <a:gd name="connsiteX3" fmla="*/ 783771 w 783771"/>
              <a:gd name="connsiteY3" fmla="*/ 199571 h 232228"/>
            </a:gdLst>
            <a:ahLst/>
            <a:cxnLst>
              <a:cxn ang="0">
                <a:pos x="connsiteX0" y="connsiteY0"/>
              </a:cxn>
              <a:cxn ang="0">
                <a:pos x="connsiteX1" y="connsiteY1"/>
              </a:cxn>
              <a:cxn ang="0">
                <a:pos x="connsiteX2" y="connsiteY2"/>
              </a:cxn>
              <a:cxn ang="0">
                <a:pos x="connsiteX3" y="connsiteY3"/>
              </a:cxn>
            </a:cxnLst>
            <a:rect l="l" t="t" r="r" b="b"/>
            <a:pathLst>
              <a:path w="783771" h="232228">
                <a:moveTo>
                  <a:pt x="0" y="232228"/>
                </a:moveTo>
                <a:cubicBezTo>
                  <a:pt x="57150" y="156935"/>
                  <a:pt x="114300" y="81642"/>
                  <a:pt x="206828" y="47171"/>
                </a:cubicBezTo>
                <a:cubicBezTo>
                  <a:pt x="299357" y="12700"/>
                  <a:pt x="459014" y="0"/>
                  <a:pt x="555171" y="25400"/>
                </a:cubicBezTo>
                <a:cubicBezTo>
                  <a:pt x="651328" y="50800"/>
                  <a:pt x="717549" y="125185"/>
                  <a:pt x="783771" y="199571"/>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09" name="フリーフォーム 108"/>
          <p:cNvSpPr/>
          <p:nvPr/>
        </p:nvSpPr>
        <p:spPr>
          <a:xfrm flipV="1">
            <a:off x="7811761" y="6218179"/>
            <a:ext cx="783771" cy="239486"/>
          </a:xfrm>
          <a:custGeom>
            <a:avLst/>
            <a:gdLst>
              <a:gd name="connsiteX0" fmla="*/ 0 w 783771"/>
              <a:gd name="connsiteY0" fmla="*/ 232228 h 232228"/>
              <a:gd name="connsiteX1" fmla="*/ 206828 w 783771"/>
              <a:gd name="connsiteY1" fmla="*/ 47171 h 232228"/>
              <a:gd name="connsiteX2" fmla="*/ 555171 w 783771"/>
              <a:gd name="connsiteY2" fmla="*/ 25400 h 232228"/>
              <a:gd name="connsiteX3" fmla="*/ 783771 w 783771"/>
              <a:gd name="connsiteY3" fmla="*/ 199571 h 232228"/>
            </a:gdLst>
            <a:ahLst/>
            <a:cxnLst>
              <a:cxn ang="0">
                <a:pos x="connsiteX0" y="connsiteY0"/>
              </a:cxn>
              <a:cxn ang="0">
                <a:pos x="connsiteX1" y="connsiteY1"/>
              </a:cxn>
              <a:cxn ang="0">
                <a:pos x="connsiteX2" y="connsiteY2"/>
              </a:cxn>
              <a:cxn ang="0">
                <a:pos x="connsiteX3" y="connsiteY3"/>
              </a:cxn>
            </a:cxnLst>
            <a:rect l="l" t="t" r="r" b="b"/>
            <a:pathLst>
              <a:path w="783771" h="232228">
                <a:moveTo>
                  <a:pt x="0" y="232228"/>
                </a:moveTo>
                <a:cubicBezTo>
                  <a:pt x="57150" y="156935"/>
                  <a:pt x="114300" y="81642"/>
                  <a:pt x="206828" y="47171"/>
                </a:cubicBezTo>
                <a:cubicBezTo>
                  <a:pt x="299357" y="12700"/>
                  <a:pt x="459014" y="0"/>
                  <a:pt x="555171" y="25400"/>
                </a:cubicBezTo>
                <a:cubicBezTo>
                  <a:pt x="651328" y="50800"/>
                  <a:pt x="717549" y="125185"/>
                  <a:pt x="783771" y="199571"/>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10" name="フリーフォーム 109"/>
          <p:cNvSpPr/>
          <p:nvPr/>
        </p:nvSpPr>
        <p:spPr>
          <a:xfrm>
            <a:off x="2978504" y="5989579"/>
            <a:ext cx="783771" cy="217714"/>
          </a:xfrm>
          <a:custGeom>
            <a:avLst/>
            <a:gdLst>
              <a:gd name="connsiteX0" fmla="*/ 0 w 783771"/>
              <a:gd name="connsiteY0" fmla="*/ 232228 h 232228"/>
              <a:gd name="connsiteX1" fmla="*/ 206828 w 783771"/>
              <a:gd name="connsiteY1" fmla="*/ 47171 h 232228"/>
              <a:gd name="connsiteX2" fmla="*/ 555171 w 783771"/>
              <a:gd name="connsiteY2" fmla="*/ 25400 h 232228"/>
              <a:gd name="connsiteX3" fmla="*/ 783771 w 783771"/>
              <a:gd name="connsiteY3" fmla="*/ 199571 h 232228"/>
            </a:gdLst>
            <a:ahLst/>
            <a:cxnLst>
              <a:cxn ang="0">
                <a:pos x="connsiteX0" y="connsiteY0"/>
              </a:cxn>
              <a:cxn ang="0">
                <a:pos x="connsiteX1" y="connsiteY1"/>
              </a:cxn>
              <a:cxn ang="0">
                <a:pos x="connsiteX2" y="connsiteY2"/>
              </a:cxn>
              <a:cxn ang="0">
                <a:pos x="connsiteX3" y="connsiteY3"/>
              </a:cxn>
            </a:cxnLst>
            <a:rect l="l" t="t" r="r" b="b"/>
            <a:pathLst>
              <a:path w="783771" h="232228">
                <a:moveTo>
                  <a:pt x="0" y="232228"/>
                </a:moveTo>
                <a:cubicBezTo>
                  <a:pt x="57150" y="156935"/>
                  <a:pt x="114300" y="81642"/>
                  <a:pt x="206828" y="47171"/>
                </a:cubicBezTo>
                <a:cubicBezTo>
                  <a:pt x="299357" y="12700"/>
                  <a:pt x="459014" y="0"/>
                  <a:pt x="555171" y="25400"/>
                </a:cubicBezTo>
                <a:cubicBezTo>
                  <a:pt x="651328" y="50800"/>
                  <a:pt x="717549" y="125185"/>
                  <a:pt x="783771" y="199571"/>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11" name="フリーフォーム 110"/>
          <p:cNvSpPr/>
          <p:nvPr/>
        </p:nvSpPr>
        <p:spPr>
          <a:xfrm flipV="1">
            <a:off x="3011161" y="6218179"/>
            <a:ext cx="783771" cy="239486"/>
          </a:xfrm>
          <a:custGeom>
            <a:avLst/>
            <a:gdLst>
              <a:gd name="connsiteX0" fmla="*/ 0 w 783771"/>
              <a:gd name="connsiteY0" fmla="*/ 232228 h 232228"/>
              <a:gd name="connsiteX1" fmla="*/ 206828 w 783771"/>
              <a:gd name="connsiteY1" fmla="*/ 47171 h 232228"/>
              <a:gd name="connsiteX2" fmla="*/ 555171 w 783771"/>
              <a:gd name="connsiteY2" fmla="*/ 25400 h 232228"/>
              <a:gd name="connsiteX3" fmla="*/ 783771 w 783771"/>
              <a:gd name="connsiteY3" fmla="*/ 199571 h 232228"/>
            </a:gdLst>
            <a:ahLst/>
            <a:cxnLst>
              <a:cxn ang="0">
                <a:pos x="connsiteX0" y="connsiteY0"/>
              </a:cxn>
              <a:cxn ang="0">
                <a:pos x="connsiteX1" y="connsiteY1"/>
              </a:cxn>
              <a:cxn ang="0">
                <a:pos x="connsiteX2" y="connsiteY2"/>
              </a:cxn>
              <a:cxn ang="0">
                <a:pos x="connsiteX3" y="connsiteY3"/>
              </a:cxn>
            </a:cxnLst>
            <a:rect l="l" t="t" r="r" b="b"/>
            <a:pathLst>
              <a:path w="783771" h="232228">
                <a:moveTo>
                  <a:pt x="0" y="232228"/>
                </a:moveTo>
                <a:cubicBezTo>
                  <a:pt x="57150" y="156935"/>
                  <a:pt x="114300" y="81642"/>
                  <a:pt x="206828" y="47171"/>
                </a:cubicBezTo>
                <a:cubicBezTo>
                  <a:pt x="299357" y="12700"/>
                  <a:pt x="459014" y="0"/>
                  <a:pt x="555171" y="25400"/>
                </a:cubicBezTo>
                <a:cubicBezTo>
                  <a:pt x="651328" y="50800"/>
                  <a:pt x="717549" y="125185"/>
                  <a:pt x="783771" y="199571"/>
                </a:cubicBezTo>
              </a:path>
            </a:pathLst>
          </a:cu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12" name="テキスト ボックス 111"/>
          <p:cNvSpPr txBox="1"/>
          <p:nvPr/>
        </p:nvSpPr>
        <p:spPr>
          <a:xfrm>
            <a:off x="2553960" y="6141980"/>
            <a:ext cx="380232" cy="276999"/>
          </a:xfrm>
          <a:prstGeom prst="rect">
            <a:avLst/>
          </a:prstGeom>
          <a:noFill/>
        </p:spPr>
        <p:txBody>
          <a:bodyPr wrap="none" rtlCol="0">
            <a:spAutoFit/>
          </a:bodyPr>
          <a:lstStyle/>
          <a:p>
            <a:r>
              <a:rPr lang="en-US" altLang="ja-JP" sz="1200" dirty="0">
                <a:solidFill>
                  <a:srgbClr val="0070C0"/>
                </a:solidFill>
              </a:rPr>
              <a:t>0.1</a:t>
            </a:r>
            <a:endParaRPr lang="ja-JP" altLang="en-US" dirty="0">
              <a:solidFill>
                <a:srgbClr val="0070C0"/>
              </a:solidFill>
            </a:endParaRPr>
          </a:p>
        </p:txBody>
      </p:sp>
      <p:sp>
        <p:nvSpPr>
          <p:cNvPr id="113" name="テキスト ボックス 112"/>
          <p:cNvSpPr txBox="1"/>
          <p:nvPr/>
        </p:nvSpPr>
        <p:spPr>
          <a:xfrm>
            <a:off x="5220960" y="6522980"/>
            <a:ext cx="380232" cy="276999"/>
          </a:xfrm>
          <a:prstGeom prst="rect">
            <a:avLst/>
          </a:prstGeom>
          <a:noFill/>
        </p:spPr>
        <p:txBody>
          <a:bodyPr wrap="none" rtlCol="0">
            <a:spAutoFit/>
          </a:bodyPr>
          <a:lstStyle/>
          <a:p>
            <a:r>
              <a:rPr lang="en-US" altLang="ja-JP" sz="1200" dirty="0">
                <a:solidFill>
                  <a:srgbClr val="0070C0"/>
                </a:solidFill>
              </a:rPr>
              <a:t>0.1</a:t>
            </a:r>
            <a:endParaRPr lang="ja-JP" altLang="en-US" dirty="0">
              <a:solidFill>
                <a:srgbClr val="0070C0"/>
              </a:solidFill>
            </a:endParaRPr>
          </a:p>
        </p:txBody>
      </p:sp>
      <p:sp>
        <p:nvSpPr>
          <p:cNvPr id="114" name="テキスト ボックス 113"/>
          <p:cNvSpPr txBox="1"/>
          <p:nvPr/>
        </p:nvSpPr>
        <p:spPr>
          <a:xfrm>
            <a:off x="5525760" y="5456180"/>
            <a:ext cx="380232" cy="276999"/>
          </a:xfrm>
          <a:prstGeom prst="rect">
            <a:avLst/>
          </a:prstGeom>
          <a:noFill/>
        </p:spPr>
        <p:txBody>
          <a:bodyPr wrap="none" rtlCol="0">
            <a:spAutoFit/>
          </a:bodyPr>
          <a:lstStyle/>
          <a:p>
            <a:r>
              <a:rPr lang="en-US" altLang="ja-JP" sz="1200" dirty="0">
                <a:solidFill>
                  <a:srgbClr val="0070C0"/>
                </a:solidFill>
              </a:rPr>
              <a:t>0.3</a:t>
            </a:r>
            <a:endParaRPr lang="ja-JP" altLang="en-US" dirty="0">
              <a:solidFill>
                <a:srgbClr val="0070C0"/>
              </a:solidFill>
            </a:endParaRPr>
          </a:p>
        </p:txBody>
      </p:sp>
      <p:sp>
        <p:nvSpPr>
          <p:cNvPr id="115" name="テキスト ボックス 114"/>
          <p:cNvSpPr txBox="1"/>
          <p:nvPr/>
        </p:nvSpPr>
        <p:spPr>
          <a:xfrm>
            <a:off x="6135360" y="5456180"/>
            <a:ext cx="380232" cy="276999"/>
          </a:xfrm>
          <a:prstGeom prst="rect">
            <a:avLst/>
          </a:prstGeom>
          <a:noFill/>
        </p:spPr>
        <p:txBody>
          <a:bodyPr wrap="none" rtlCol="0">
            <a:spAutoFit/>
          </a:bodyPr>
          <a:lstStyle/>
          <a:p>
            <a:r>
              <a:rPr lang="en-US" altLang="ja-JP" sz="1200" dirty="0">
                <a:solidFill>
                  <a:srgbClr val="0070C0"/>
                </a:solidFill>
              </a:rPr>
              <a:t>0.2</a:t>
            </a:r>
            <a:endParaRPr lang="ja-JP" altLang="en-US" dirty="0">
              <a:solidFill>
                <a:srgbClr val="0070C0"/>
              </a:solidFill>
            </a:endParaRPr>
          </a:p>
        </p:txBody>
      </p:sp>
      <p:sp>
        <p:nvSpPr>
          <p:cNvPr id="116" name="テキスト ボックス 115"/>
          <p:cNvSpPr txBox="1"/>
          <p:nvPr/>
        </p:nvSpPr>
        <p:spPr>
          <a:xfrm>
            <a:off x="6744960" y="5456180"/>
            <a:ext cx="380232" cy="276999"/>
          </a:xfrm>
          <a:prstGeom prst="rect">
            <a:avLst/>
          </a:prstGeom>
          <a:noFill/>
        </p:spPr>
        <p:txBody>
          <a:bodyPr wrap="none" rtlCol="0">
            <a:spAutoFit/>
          </a:bodyPr>
          <a:lstStyle/>
          <a:p>
            <a:r>
              <a:rPr lang="en-US" altLang="ja-JP" sz="1200" dirty="0">
                <a:solidFill>
                  <a:srgbClr val="0070C0"/>
                </a:solidFill>
              </a:rPr>
              <a:t>0.3</a:t>
            </a:r>
            <a:endParaRPr lang="ja-JP" altLang="en-US" dirty="0">
              <a:solidFill>
                <a:srgbClr val="0070C0"/>
              </a:solidFill>
            </a:endParaRPr>
          </a:p>
        </p:txBody>
      </p:sp>
      <p:sp>
        <p:nvSpPr>
          <p:cNvPr id="117" name="テキスト ボックス 116"/>
          <p:cNvSpPr txBox="1"/>
          <p:nvPr/>
        </p:nvSpPr>
        <p:spPr>
          <a:xfrm>
            <a:off x="6363960" y="6141980"/>
            <a:ext cx="380232" cy="276999"/>
          </a:xfrm>
          <a:prstGeom prst="rect">
            <a:avLst/>
          </a:prstGeom>
          <a:noFill/>
        </p:spPr>
        <p:txBody>
          <a:bodyPr wrap="none" rtlCol="0">
            <a:spAutoFit/>
          </a:bodyPr>
          <a:lstStyle/>
          <a:p>
            <a:r>
              <a:rPr lang="en-US" altLang="ja-JP" sz="1200" dirty="0">
                <a:solidFill>
                  <a:srgbClr val="0070C0"/>
                </a:solidFill>
              </a:rPr>
              <a:t>0.1</a:t>
            </a:r>
            <a:endParaRPr lang="ja-JP" altLang="en-US" dirty="0">
              <a:solidFill>
                <a:srgbClr val="0070C0"/>
              </a:solidFill>
            </a:endParaRPr>
          </a:p>
        </p:txBody>
      </p:sp>
      <p:sp>
        <p:nvSpPr>
          <p:cNvPr id="118" name="テキスト ボックス 117"/>
          <p:cNvSpPr txBox="1"/>
          <p:nvPr/>
        </p:nvSpPr>
        <p:spPr>
          <a:xfrm>
            <a:off x="5525760" y="6141980"/>
            <a:ext cx="380232" cy="276999"/>
          </a:xfrm>
          <a:prstGeom prst="rect">
            <a:avLst/>
          </a:prstGeom>
          <a:noFill/>
        </p:spPr>
        <p:txBody>
          <a:bodyPr wrap="none" rtlCol="0">
            <a:spAutoFit/>
          </a:bodyPr>
          <a:lstStyle/>
          <a:p>
            <a:r>
              <a:rPr lang="en-US" altLang="ja-JP" sz="1200" dirty="0">
                <a:solidFill>
                  <a:srgbClr val="0070C0"/>
                </a:solidFill>
              </a:rPr>
              <a:t>0.2</a:t>
            </a:r>
            <a:endParaRPr lang="ja-JP" altLang="en-US" dirty="0">
              <a:solidFill>
                <a:srgbClr val="0070C0"/>
              </a:solidFill>
            </a:endParaRPr>
          </a:p>
        </p:txBody>
      </p:sp>
      <p:sp>
        <p:nvSpPr>
          <p:cNvPr id="119" name="テキスト ボックス 118"/>
          <p:cNvSpPr txBox="1"/>
          <p:nvPr/>
        </p:nvSpPr>
        <p:spPr>
          <a:xfrm>
            <a:off x="7049760" y="6141980"/>
            <a:ext cx="380232" cy="276999"/>
          </a:xfrm>
          <a:prstGeom prst="rect">
            <a:avLst/>
          </a:prstGeom>
          <a:noFill/>
        </p:spPr>
        <p:txBody>
          <a:bodyPr wrap="none" rtlCol="0">
            <a:spAutoFit/>
          </a:bodyPr>
          <a:lstStyle/>
          <a:p>
            <a:r>
              <a:rPr lang="en-US" altLang="ja-JP" sz="1200" dirty="0">
                <a:solidFill>
                  <a:srgbClr val="0070C0"/>
                </a:solidFill>
              </a:rPr>
              <a:t>0.2</a:t>
            </a:r>
            <a:endParaRPr lang="ja-JP" altLang="en-US" dirty="0">
              <a:solidFill>
                <a:srgbClr val="0070C0"/>
              </a:solidFill>
            </a:endParaRPr>
          </a:p>
        </p:txBody>
      </p:sp>
      <p:cxnSp>
        <p:nvCxnSpPr>
          <p:cNvPr id="120" name="直線コネクタ 119"/>
          <p:cNvCxnSpPr/>
          <p:nvPr/>
        </p:nvCxnSpPr>
        <p:spPr>
          <a:xfrm flipH="1">
            <a:off x="7182864" y="4323201"/>
            <a:ext cx="16707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48013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翻訳精度</a:t>
            </a:r>
            <a:endParaRPr kumimoji="1" lang="ja-JP" altLang="en-US" dirty="0"/>
          </a:p>
        </p:txBody>
      </p:sp>
      <p:sp>
        <p:nvSpPr>
          <p:cNvPr id="4" name="コンテンツ プレースホルダー 3"/>
          <p:cNvSpPr>
            <a:spLocks noGrp="1"/>
          </p:cNvSpPr>
          <p:nvPr>
            <p:ph idx="1"/>
          </p:nvPr>
        </p:nvSpPr>
        <p:spPr/>
        <p:txBody>
          <a:bodyPr/>
          <a:lstStyle/>
          <a:p>
            <a:r>
              <a:rPr kumimoji="1" lang="en-US" altLang="ja-JP" dirty="0" smtClean="0"/>
              <a:t>ISTIC</a:t>
            </a:r>
            <a:r>
              <a:rPr kumimoji="1" lang="ja-JP" altLang="en-US" dirty="0" smtClean="0"/>
              <a:t>による日</a:t>
            </a:r>
            <a:r>
              <a:rPr kumimoji="1" lang="en-US" altLang="ja-JP" dirty="0" smtClean="0"/>
              <a:t>→</a:t>
            </a:r>
            <a:r>
              <a:rPr kumimoji="1" lang="ja-JP" altLang="en-US" dirty="0" smtClean="0"/>
              <a:t>中翻訳の自動評価</a:t>
            </a:r>
            <a:endParaRPr kumimoji="1" lang="en-US" altLang="ja-JP" dirty="0" smtClean="0"/>
          </a:p>
          <a:p>
            <a:r>
              <a:rPr lang="ja-JP" altLang="en-US" dirty="0" smtClean="0"/>
              <a:t>中国国内の翻訳サービスと比較</a:t>
            </a:r>
            <a:endParaRPr kumimoji="1" lang="ja-JP" altLang="en-US" dirty="0"/>
          </a:p>
        </p:txBody>
      </p:sp>
      <p:graphicFrame>
        <p:nvGraphicFramePr>
          <p:cNvPr id="6" name="グラフ 5"/>
          <p:cNvGraphicFramePr>
            <a:graphicFrameLocks/>
          </p:cNvGraphicFramePr>
          <p:nvPr>
            <p:extLst>
              <p:ext uri="{D42A27DB-BD31-4B8C-83A1-F6EECF244321}">
                <p14:modId xmlns:p14="http://schemas.microsoft.com/office/powerpoint/2010/main" val="2511722916"/>
              </p:ext>
            </p:extLst>
          </p:nvPr>
        </p:nvGraphicFramePr>
        <p:xfrm>
          <a:off x="1261630" y="2832364"/>
          <a:ext cx="6551945" cy="3617072"/>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p:cNvSpPr>
            <a:spLocks noGrp="1"/>
          </p:cNvSpPr>
          <p:nvPr>
            <p:ph type="sldNum" sz="quarter" idx="12"/>
          </p:nvPr>
        </p:nvSpPr>
        <p:spPr/>
        <p:txBody>
          <a:bodyPr/>
          <a:lstStyle/>
          <a:p>
            <a:fld id="{D7F747AE-5810-EA46-931B-83F06ACBD993}" type="slidenum">
              <a:rPr kumimoji="1" lang="ja-JP" altLang="en-US" smtClean="0"/>
              <a:t>25</a:t>
            </a:fld>
            <a:endParaRPr kumimoji="1" lang="ja-JP" altLang="en-US"/>
          </a:p>
        </p:txBody>
      </p:sp>
      <p:sp>
        <p:nvSpPr>
          <p:cNvPr id="7" name="正方形/長方形 6"/>
          <p:cNvSpPr/>
          <p:nvPr/>
        </p:nvSpPr>
        <p:spPr>
          <a:xfrm>
            <a:off x="2546708" y="3071177"/>
            <a:ext cx="961802" cy="3077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spAutoFit/>
          </a:bodyPr>
          <a:lstStyle/>
          <a:p>
            <a:r>
              <a:rPr lang="en-US" altLang="ja-JP" sz="2000" dirty="0" smtClean="0">
                <a:solidFill>
                  <a:schemeClr val="tx1"/>
                </a:solidFill>
              </a:rPr>
              <a:t>System A</a:t>
            </a:r>
            <a:endParaRPr kumimoji="1" lang="ja-JP" altLang="en-US" sz="2000" dirty="0">
              <a:solidFill>
                <a:schemeClr val="tx1"/>
              </a:solidFill>
            </a:endParaRPr>
          </a:p>
        </p:txBody>
      </p:sp>
      <p:sp>
        <p:nvSpPr>
          <p:cNvPr id="8" name="正方形/長方形 7"/>
          <p:cNvSpPr/>
          <p:nvPr/>
        </p:nvSpPr>
        <p:spPr>
          <a:xfrm>
            <a:off x="2546708" y="3419472"/>
            <a:ext cx="950155" cy="3077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spAutoFit/>
          </a:bodyPr>
          <a:lstStyle/>
          <a:p>
            <a:r>
              <a:rPr kumimoji="1" lang="en-US" altLang="ja-JP" sz="2000" dirty="0" smtClean="0">
                <a:solidFill>
                  <a:schemeClr val="tx1"/>
                </a:solidFill>
              </a:rPr>
              <a:t>System B</a:t>
            </a:r>
            <a:endParaRPr kumimoji="1" lang="ja-JP" altLang="en-US" sz="2000" dirty="0">
              <a:solidFill>
                <a:schemeClr val="tx1"/>
              </a:solidFill>
            </a:endParaRPr>
          </a:p>
        </p:txBody>
      </p:sp>
    </p:spTree>
    <p:extLst>
      <p:ext uri="{BB962C8B-B14F-4D97-AF65-F5344CB8AC3E}">
        <p14:creationId xmlns:p14="http://schemas.microsoft.com/office/powerpoint/2010/main" val="18461460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Next Step</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入力文の構文</a:t>
            </a:r>
            <a:r>
              <a:rPr lang="en-US" altLang="ja-JP" dirty="0" smtClean="0"/>
              <a:t>”</a:t>
            </a:r>
            <a:r>
              <a:rPr lang="ja-JP" altLang="en-US" dirty="0" smtClean="0"/>
              <a:t>森</a:t>
            </a:r>
            <a:r>
              <a:rPr lang="en-US" altLang="ja-JP" dirty="0" smtClean="0"/>
              <a:t>”</a:t>
            </a:r>
            <a:r>
              <a:rPr lang="ja-JP" altLang="en-US" dirty="0" smtClean="0"/>
              <a:t>化</a:t>
            </a:r>
            <a:endParaRPr lang="en-US" altLang="ja-JP" dirty="0" smtClean="0"/>
          </a:p>
          <a:p>
            <a:pPr lvl="1"/>
            <a:r>
              <a:rPr lang="ja-JP" altLang="en-US" dirty="0" smtClean="0"/>
              <a:t>構文解析誤りの影響を低減</a:t>
            </a:r>
            <a:endParaRPr lang="en-US" altLang="ja-JP" dirty="0" smtClean="0"/>
          </a:p>
          <a:p>
            <a:r>
              <a:rPr lang="ja-JP" altLang="en-US" dirty="0" smtClean="0"/>
              <a:t>木構造言語モデルの利用</a:t>
            </a:r>
            <a:endParaRPr lang="en-US" altLang="ja-JP" dirty="0" smtClean="0"/>
          </a:p>
          <a:p>
            <a:pPr lvl="1"/>
            <a:r>
              <a:rPr lang="ja-JP" altLang="en-US" dirty="0" smtClean="0"/>
              <a:t>出力木構造の情報を利用</a:t>
            </a:r>
            <a:endParaRPr lang="en-US" altLang="ja-JP" dirty="0" smtClean="0"/>
          </a:p>
          <a:p>
            <a:r>
              <a:rPr lang="en-US" altLang="ja-JP" dirty="0" smtClean="0"/>
              <a:t>Deep Learning</a:t>
            </a:r>
            <a:r>
              <a:rPr lang="ja-JP" altLang="en-US" dirty="0" smtClean="0"/>
              <a:t>技術の利用</a:t>
            </a:r>
            <a:endParaRPr lang="en-US" altLang="ja-JP" dirty="0"/>
          </a:p>
          <a:p>
            <a:pPr lvl="1"/>
            <a:r>
              <a:rPr kumimoji="1" lang="ja-JP" altLang="en-US" strike="sngStrike" dirty="0" smtClean="0"/>
              <a:t>最近いたるところで流行っている</a:t>
            </a:r>
            <a:endParaRPr kumimoji="1" lang="en-US" altLang="ja-JP" strike="sngStrike" dirty="0" smtClean="0"/>
          </a:p>
          <a:p>
            <a:pPr lvl="1"/>
            <a:r>
              <a:rPr kumimoji="1" lang="ja-JP" altLang="en-US" dirty="0" smtClean="0"/>
              <a:t>単語、文構造の単なる置き換え作業から</a:t>
            </a:r>
            <a:r>
              <a:rPr kumimoji="1" lang="en-US" altLang="ja-JP" dirty="0" smtClean="0"/>
              <a:t/>
            </a:r>
            <a:br>
              <a:rPr kumimoji="1" lang="en-US" altLang="ja-JP" dirty="0" smtClean="0"/>
            </a:br>
            <a:r>
              <a:rPr kumimoji="1" lang="ja-JP" altLang="en-US" dirty="0" smtClean="0"/>
              <a:t>意味の翻訳へ</a:t>
            </a:r>
            <a:endParaRPr kumimoji="1" lang="ja-JP" altLang="en-US" dirty="0"/>
          </a:p>
        </p:txBody>
      </p:sp>
      <p:sp>
        <p:nvSpPr>
          <p:cNvPr id="4" name="スライド番号プレースホルダー 3"/>
          <p:cNvSpPr>
            <a:spLocks noGrp="1"/>
          </p:cNvSpPr>
          <p:nvPr>
            <p:ph type="sldNum" sz="quarter" idx="12"/>
          </p:nvPr>
        </p:nvSpPr>
        <p:spPr/>
        <p:txBody>
          <a:bodyPr/>
          <a:lstStyle/>
          <a:p>
            <a:fld id="{D7F747AE-5810-EA46-931B-83F06ACBD993}" type="slidenum">
              <a:rPr kumimoji="1" lang="ja-JP" altLang="en-US" smtClean="0"/>
              <a:t>26</a:t>
            </a:fld>
            <a:endParaRPr kumimoji="1" lang="ja-JP" altLang="en-US"/>
          </a:p>
        </p:txBody>
      </p:sp>
    </p:spTree>
    <p:extLst>
      <p:ext uri="{BB962C8B-B14F-4D97-AF65-F5344CB8AC3E}">
        <p14:creationId xmlns:p14="http://schemas.microsoft.com/office/powerpoint/2010/main" val="16082941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a:t>
            </a:r>
            <a:r>
              <a:rPr kumimoji="1" lang="en-US" altLang="ja-JP" baseline="30000" dirty="0" smtClean="0"/>
              <a:t>st</a:t>
            </a:r>
            <a:r>
              <a:rPr kumimoji="1" lang="en-US" altLang="ja-JP" dirty="0" smtClean="0"/>
              <a:t> Workshop on Asian translation (WAT2014)</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D7F747AE-5810-EA46-931B-83F06ACBD993}" type="slidenum">
              <a:rPr kumimoji="1" lang="ja-JP" altLang="en-US" smtClean="0"/>
              <a:t>27</a:t>
            </a:fld>
            <a:endParaRPr kumimoji="1" lang="ja-JP" altLang="en-US"/>
          </a:p>
        </p:txBody>
      </p:sp>
    </p:spTree>
    <p:extLst>
      <p:ext uri="{BB962C8B-B14F-4D97-AF65-F5344CB8AC3E}">
        <p14:creationId xmlns:p14="http://schemas.microsoft.com/office/powerpoint/2010/main" val="6041125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WAT.png"/>
          <p:cNvPicPr>
            <a:picLocks noChangeAspect="1"/>
          </p:cNvPicPr>
          <p:nvPr/>
        </p:nvPicPr>
        <p:blipFill rotWithShape="1">
          <a:blip r:embed="rId2">
            <a:extLst>
              <a:ext uri="{28A0092B-C50C-407E-A947-70E740481C1C}">
                <a14:useLocalDpi xmlns:a14="http://schemas.microsoft.com/office/drawing/2010/main" val="0"/>
              </a:ext>
            </a:extLst>
          </a:blip>
          <a:srcRect t="-9" b="86498"/>
          <a:stretch/>
        </p:blipFill>
        <p:spPr>
          <a:xfrm>
            <a:off x="0" y="0"/>
            <a:ext cx="9144000" cy="1488532"/>
          </a:xfrm>
          <a:prstGeom prst="rect">
            <a:avLst/>
          </a:prstGeom>
        </p:spPr>
      </p:pic>
      <p:sp>
        <p:nvSpPr>
          <p:cNvPr id="3" name="正方形/長方形 2"/>
          <p:cNvSpPr/>
          <p:nvPr/>
        </p:nvSpPr>
        <p:spPr>
          <a:xfrm>
            <a:off x="0" y="2160130"/>
            <a:ext cx="9144000" cy="48403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コンテンツ プレースホルダー 2"/>
          <p:cNvSpPr>
            <a:spLocks noGrp="1"/>
          </p:cNvSpPr>
          <p:nvPr>
            <p:ph idx="1"/>
          </p:nvPr>
        </p:nvSpPr>
        <p:spPr>
          <a:xfrm>
            <a:off x="457200" y="1600200"/>
            <a:ext cx="8229600" cy="5121275"/>
          </a:xfrm>
        </p:spPr>
        <p:txBody>
          <a:bodyPr>
            <a:normAutofit/>
          </a:bodyPr>
          <a:lstStyle/>
          <a:p>
            <a:pPr>
              <a:buClr>
                <a:schemeClr val="tx1"/>
              </a:buClr>
            </a:pPr>
            <a:r>
              <a:rPr lang="ja-JP" altLang="en-US" dirty="0" smtClean="0">
                <a:solidFill>
                  <a:srgbClr val="FF0000"/>
                </a:solidFill>
              </a:rPr>
              <a:t>アジア言語</a:t>
            </a:r>
            <a:r>
              <a:rPr lang="ja-JP" altLang="en-US" dirty="0" smtClean="0"/>
              <a:t>を対象とした機械翻訳評価ワークショップ</a:t>
            </a:r>
            <a:r>
              <a:rPr lang="en-US" altLang="ja-JP" dirty="0" smtClean="0"/>
              <a:t> </a:t>
            </a:r>
            <a:r>
              <a:rPr lang="en-US" altLang="ja-JP" sz="2600" dirty="0" smtClean="0"/>
              <a:t>(2014</a:t>
            </a:r>
            <a:r>
              <a:rPr lang="ja-JP" altLang="en-US" sz="2600" dirty="0" smtClean="0"/>
              <a:t>年は日本語、中国語、英語のみ</a:t>
            </a:r>
            <a:r>
              <a:rPr lang="en-US" altLang="ja-JP" sz="2600" dirty="0" smtClean="0"/>
              <a:t>)</a:t>
            </a:r>
            <a:endParaRPr kumimoji="1" lang="en-US" altLang="ja-JP" dirty="0" smtClean="0"/>
          </a:p>
          <a:p>
            <a:pPr>
              <a:buClr>
                <a:schemeClr val="tx1"/>
              </a:buClr>
            </a:pPr>
            <a:r>
              <a:rPr lang="ja-JP" altLang="en-US" dirty="0" smtClean="0">
                <a:solidFill>
                  <a:srgbClr val="FF0000"/>
                </a:solidFill>
              </a:rPr>
              <a:t>科学技術論文</a:t>
            </a:r>
            <a:r>
              <a:rPr lang="ja-JP" altLang="en-US" dirty="0" smtClean="0"/>
              <a:t>を翻訳対象として採用</a:t>
            </a:r>
            <a:endParaRPr lang="en-US" altLang="ja-JP" dirty="0" smtClean="0"/>
          </a:p>
          <a:p>
            <a:pPr>
              <a:buClr>
                <a:schemeClr val="tx1"/>
              </a:buClr>
            </a:pPr>
            <a:r>
              <a:rPr lang="ja-JP" altLang="en-US" dirty="0" smtClean="0">
                <a:solidFill>
                  <a:srgbClr val="FF0000"/>
                </a:solidFill>
              </a:rPr>
              <a:t>日</a:t>
            </a:r>
            <a:r>
              <a:rPr lang="en-US" altLang="ja-JP" dirty="0" smtClean="0">
                <a:solidFill>
                  <a:srgbClr val="FF0000"/>
                </a:solidFill>
              </a:rPr>
              <a:t>⇔</a:t>
            </a:r>
            <a:r>
              <a:rPr lang="ja-JP" altLang="en-US" dirty="0" smtClean="0">
                <a:solidFill>
                  <a:srgbClr val="FF0000"/>
                </a:solidFill>
              </a:rPr>
              <a:t>中翻訳</a:t>
            </a:r>
            <a:r>
              <a:rPr lang="ja-JP" altLang="en-US" dirty="0" smtClean="0"/>
              <a:t>を言語対として採用</a:t>
            </a:r>
            <a:endParaRPr lang="en-US" altLang="ja-JP" dirty="0" smtClean="0"/>
          </a:p>
          <a:p>
            <a:pPr>
              <a:buClr>
                <a:schemeClr val="tx1"/>
              </a:buClr>
            </a:pPr>
            <a:r>
              <a:rPr lang="ja-JP" altLang="en-US" dirty="0" smtClean="0"/>
              <a:t>テストセットが</a:t>
            </a:r>
            <a:r>
              <a:rPr lang="ja-JP" altLang="en-US" dirty="0" smtClean="0">
                <a:solidFill>
                  <a:srgbClr val="FF0000"/>
                </a:solidFill>
              </a:rPr>
              <a:t>段落単位</a:t>
            </a:r>
            <a:r>
              <a:rPr lang="ja-JP" altLang="en-US" dirty="0" smtClean="0"/>
              <a:t>になっており、文脈を考慮した機械翻訳の可能性を検討可能</a:t>
            </a:r>
            <a:endParaRPr lang="en-US" altLang="ja-JP" dirty="0" smtClean="0"/>
          </a:p>
          <a:p>
            <a:r>
              <a:rPr lang="ja-JP" altLang="en-US" dirty="0" smtClean="0"/>
              <a:t>テストセットを含む全てのデータを</a:t>
            </a:r>
            <a:r>
              <a:rPr lang="ja-JP" altLang="en-US" dirty="0" smtClean="0">
                <a:solidFill>
                  <a:srgbClr val="FF0000"/>
                </a:solidFill>
              </a:rPr>
              <a:t>一般公開</a:t>
            </a:r>
            <a:endParaRPr lang="en-US" altLang="ja-JP" dirty="0" smtClean="0">
              <a:solidFill>
                <a:srgbClr val="FF0000"/>
              </a:solidFill>
            </a:endParaRPr>
          </a:p>
          <a:p>
            <a:pPr lvl="1">
              <a:buClr>
                <a:schemeClr val="tx1"/>
              </a:buClr>
            </a:pPr>
            <a:r>
              <a:rPr lang="en-US" altLang="ja-JP" dirty="0" smtClean="0"/>
              <a:t>ASPEC</a:t>
            </a:r>
            <a:r>
              <a:rPr lang="ja-JP" altLang="en-US" dirty="0" smtClean="0"/>
              <a:t>を利用</a:t>
            </a:r>
            <a:endParaRPr lang="en-US" altLang="ja-JP" dirty="0"/>
          </a:p>
          <a:p>
            <a:pPr lvl="1"/>
            <a:r>
              <a:rPr lang="ja-JP" altLang="en-US" dirty="0" smtClean="0"/>
              <a:t>機械翻訳研究の継続的な発展に貢献</a:t>
            </a:r>
            <a:endParaRPr lang="en-US" altLang="ja-JP" sz="2600" dirty="0"/>
          </a:p>
        </p:txBody>
      </p:sp>
      <p:sp>
        <p:nvSpPr>
          <p:cNvPr id="6" name="スライド番号プレースホルダー 5"/>
          <p:cNvSpPr>
            <a:spLocks noGrp="1"/>
          </p:cNvSpPr>
          <p:nvPr>
            <p:ph type="sldNum" sz="quarter" idx="12"/>
          </p:nvPr>
        </p:nvSpPr>
        <p:spPr/>
        <p:txBody>
          <a:bodyPr/>
          <a:lstStyle/>
          <a:p>
            <a:fld id="{AFDC7C45-5646-A643-99B5-5C213D97119B}" type="slidenum">
              <a:rPr kumimoji="1" lang="ja-JP" altLang="en-US" smtClean="0"/>
              <a:pPr/>
              <a:t>28</a:t>
            </a:fld>
            <a:endParaRPr kumimoji="1" lang="ja-JP" altLang="en-US"/>
          </a:p>
        </p:txBody>
      </p:sp>
      <p:sp>
        <p:nvSpPr>
          <p:cNvPr id="8" name="テキスト ボックス 7"/>
          <p:cNvSpPr txBox="1"/>
          <p:nvPr/>
        </p:nvSpPr>
        <p:spPr>
          <a:xfrm>
            <a:off x="5200143" y="120008"/>
            <a:ext cx="3702831" cy="369332"/>
          </a:xfrm>
          <a:prstGeom prst="rect">
            <a:avLst/>
          </a:prstGeom>
          <a:noFill/>
        </p:spPr>
        <p:txBody>
          <a:bodyPr wrap="none" rtlCol="0">
            <a:spAutoFit/>
          </a:bodyPr>
          <a:lstStyle/>
          <a:p>
            <a:r>
              <a:rPr lang="en-US" altLang="ja-JP" dirty="0"/>
              <a:t>http:/</a:t>
            </a:r>
            <a:r>
              <a:rPr lang="en-US" altLang="ja-JP" dirty="0" smtClean="0"/>
              <a:t>/</a:t>
            </a:r>
            <a:r>
              <a:rPr lang="en-US" altLang="ja-JP" dirty="0" err="1" smtClean="0"/>
              <a:t>lotus.kuee.kyoto</a:t>
            </a:r>
            <a:r>
              <a:rPr lang="en-US" altLang="ja-JP" dirty="0" err="1"/>
              <a:t>-u.ac.jp</a:t>
            </a:r>
            <a:r>
              <a:rPr lang="en-US" altLang="ja-JP" dirty="0"/>
              <a:t>/WAT/</a:t>
            </a:r>
            <a:endParaRPr kumimoji="1" lang="ja-JP" altLang="en-US" dirty="0"/>
          </a:p>
        </p:txBody>
      </p:sp>
    </p:spTree>
    <p:extLst>
      <p:ext uri="{BB962C8B-B14F-4D97-AF65-F5344CB8AC3E}">
        <p14:creationId xmlns:p14="http://schemas.microsoft.com/office/powerpoint/2010/main" val="21668536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ASPE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1003797"/>
          </a:xfrm>
          <a:prstGeom prst="rect">
            <a:avLst/>
          </a:prstGeom>
        </p:spPr>
      </p:pic>
      <p:sp>
        <p:nvSpPr>
          <p:cNvPr id="8" name="正方形/長方形 7"/>
          <p:cNvSpPr/>
          <p:nvPr/>
        </p:nvSpPr>
        <p:spPr>
          <a:xfrm>
            <a:off x="0" y="1450077"/>
            <a:ext cx="9144000" cy="548042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コンテンツ プレースホルダー 5"/>
          <p:cNvSpPr>
            <a:spLocks noGrp="1"/>
          </p:cNvSpPr>
          <p:nvPr>
            <p:ph idx="1"/>
          </p:nvPr>
        </p:nvSpPr>
        <p:spPr>
          <a:xfrm>
            <a:off x="457200" y="1600200"/>
            <a:ext cx="8229600" cy="5257800"/>
          </a:xfrm>
        </p:spPr>
        <p:txBody>
          <a:bodyPr>
            <a:normAutofit lnSpcReduction="10000"/>
          </a:bodyPr>
          <a:lstStyle/>
          <a:p>
            <a:r>
              <a:rPr lang="en-US" altLang="ja-JP" dirty="0"/>
              <a:t>2006</a:t>
            </a:r>
            <a:r>
              <a:rPr lang="ja-JP" altLang="en-US" dirty="0"/>
              <a:t>年度から</a:t>
            </a:r>
            <a:r>
              <a:rPr lang="en-US" altLang="ja-JP" dirty="0"/>
              <a:t>2010</a:t>
            </a:r>
            <a:r>
              <a:rPr lang="ja-JP" altLang="en-US" dirty="0"/>
              <a:t>年度に日本で実施された、科学技術振興調整費</a:t>
            </a:r>
            <a:r>
              <a:rPr lang="ja-JP" altLang="en-US" dirty="0" smtClean="0"/>
              <a:t>による</a:t>
            </a:r>
            <a:r>
              <a:rPr lang="ja-JP" altLang="en-US" dirty="0"/>
              <a:t>重点課題解決型研究「日中・中日言語処理技術の開発研究」の成果の</a:t>
            </a:r>
            <a:r>
              <a:rPr lang="ja-JP" altLang="en-US" dirty="0" smtClean="0"/>
              <a:t>一部</a:t>
            </a:r>
            <a:endParaRPr lang="en-US" altLang="ja-JP" dirty="0" smtClean="0"/>
          </a:p>
          <a:p>
            <a:r>
              <a:rPr lang="ja-JP" altLang="en-US" dirty="0" smtClean="0"/>
              <a:t>日英科学技術論文抄録コーパス（</a:t>
            </a:r>
            <a:r>
              <a:rPr lang="en-US" altLang="ja-JP" dirty="0" smtClean="0"/>
              <a:t>ASPEC-JE</a:t>
            </a:r>
            <a:r>
              <a:rPr lang="ja-JP" altLang="en-US" dirty="0" smtClean="0"/>
              <a:t>）</a:t>
            </a:r>
            <a:endParaRPr lang="en-US" altLang="ja-JP" dirty="0" smtClean="0"/>
          </a:p>
          <a:p>
            <a:pPr lvl="1"/>
            <a:r>
              <a:rPr lang="en-US" altLang="ja-JP" dirty="0" smtClean="0"/>
              <a:t>JST</a:t>
            </a:r>
            <a:r>
              <a:rPr lang="ja-JP" altLang="en-US" dirty="0" smtClean="0"/>
              <a:t>が</a:t>
            </a:r>
            <a:r>
              <a:rPr lang="ja-JP" altLang="en-US" dirty="0"/>
              <a:t>所有する約</a:t>
            </a:r>
            <a:r>
              <a:rPr lang="en-US" altLang="ja-JP" dirty="0"/>
              <a:t>200</a:t>
            </a:r>
            <a:r>
              <a:rPr lang="ja-JP" altLang="en-US" dirty="0"/>
              <a:t>万件の学術論文日英抄録</a:t>
            </a:r>
            <a:r>
              <a:rPr lang="ja-JP" altLang="en-US" dirty="0" smtClean="0"/>
              <a:t>から抽出された</a:t>
            </a:r>
            <a:r>
              <a:rPr lang="en-US" altLang="ja-JP" dirty="0" smtClean="0"/>
              <a:t>300</a:t>
            </a:r>
            <a:r>
              <a:rPr lang="ja-JP" altLang="en-US" dirty="0" smtClean="0"/>
              <a:t>万文対</a:t>
            </a:r>
            <a:endParaRPr lang="en-US" altLang="ja-JP" dirty="0"/>
          </a:p>
          <a:p>
            <a:r>
              <a:rPr lang="ja-JP" altLang="en-US" dirty="0" smtClean="0"/>
              <a:t>日中科学技術論文抜粋コーパス（</a:t>
            </a:r>
            <a:r>
              <a:rPr lang="en-US" altLang="ja-JP" dirty="0" smtClean="0"/>
              <a:t>ASPEC-JC</a:t>
            </a:r>
            <a:r>
              <a:rPr lang="ja-JP" altLang="en-US" dirty="0" smtClean="0"/>
              <a:t>）</a:t>
            </a:r>
            <a:endParaRPr lang="en-US" altLang="ja-JP" dirty="0" smtClean="0"/>
          </a:p>
          <a:p>
            <a:pPr lvl="1"/>
            <a:r>
              <a:rPr lang="en-US" altLang="ja-JP" dirty="0"/>
              <a:t>JST</a:t>
            </a:r>
            <a:r>
              <a:rPr lang="ja-JP" altLang="en-US" dirty="0"/>
              <a:t>の運営する電子</a:t>
            </a:r>
            <a:r>
              <a:rPr lang="ja-JP" altLang="en-US" dirty="0" smtClean="0"/>
              <a:t>ジャーナルサイト</a:t>
            </a:r>
            <a:r>
              <a:rPr lang="en-US" altLang="ja-JP" dirty="0" smtClean="0"/>
              <a:t>J</a:t>
            </a:r>
            <a:r>
              <a:rPr lang="en-US" altLang="ja-JP" dirty="0"/>
              <a:t>-</a:t>
            </a:r>
            <a:r>
              <a:rPr lang="en-US" altLang="ja-JP" dirty="0" smtClean="0"/>
              <a:t>STAGE</a:t>
            </a:r>
            <a:r>
              <a:rPr lang="ja-JP" altLang="en-US" dirty="0" smtClean="0"/>
              <a:t>登載</a:t>
            </a:r>
            <a:r>
              <a:rPr lang="ja-JP" altLang="en-US" dirty="0"/>
              <a:t>の和文論文を、出版学会の許諾を得て中国語に翻訳</a:t>
            </a:r>
            <a:r>
              <a:rPr lang="ja-JP" altLang="en-US" dirty="0" smtClean="0"/>
              <a:t>して作成した</a:t>
            </a:r>
            <a:r>
              <a:rPr lang="en-US" altLang="ja-JP" dirty="0" smtClean="0"/>
              <a:t>68</a:t>
            </a:r>
            <a:r>
              <a:rPr lang="ja-JP" altLang="en-US" dirty="0" smtClean="0"/>
              <a:t>万文対</a:t>
            </a:r>
            <a:endParaRPr lang="en-US" altLang="ja-JP" dirty="0"/>
          </a:p>
        </p:txBody>
      </p:sp>
      <p:sp>
        <p:nvSpPr>
          <p:cNvPr id="10" name="テキスト ボックス 9"/>
          <p:cNvSpPr txBox="1"/>
          <p:nvPr/>
        </p:nvSpPr>
        <p:spPr>
          <a:xfrm>
            <a:off x="5090143" y="120008"/>
            <a:ext cx="3852337" cy="369332"/>
          </a:xfrm>
          <a:prstGeom prst="rect">
            <a:avLst/>
          </a:prstGeom>
          <a:noFill/>
        </p:spPr>
        <p:txBody>
          <a:bodyPr wrap="none" rtlCol="0">
            <a:spAutoFit/>
          </a:bodyPr>
          <a:lstStyle/>
          <a:p>
            <a:r>
              <a:rPr lang="en-US" altLang="ja-JP" dirty="0"/>
              <a:t>http:/</a:t>
            </a:r>
            <a:r>
              <a:rPr lang="en-US" altLang="ja-JP" dirty="0" smtClean="0"/>
              <a:t>/</a:t>
            </a:r>
            <a:r>
              <a:rPr lang="en-US" altLang="ja-JP" dirty="0" err="1" smtClean="0"/>
              <a:t>lotus.kuee.kyoto</a:t>
            </a:r>
            <a:r>
              <a:rPr lang="en-US" altLang="ja-JP" dirty="0" err="1"/>
              <a:t>-u.ac.jp</a:t>
            </a:r>
            <a:r>
              <a:rPr lang="en-US" altLang="ja-JP" dirty="0" smtClean="0"/>
              <a:t>/ASPEC/</a:t>
            </a:r>
            <a:endParaRPr kumimoji="1" lang="ja-JP" altLang="en-US" dirty="0"/>
          </a:p>
        </p:txBody>
      </p:sp>
      <p:sp>
        <p:nvSpPr>
          <p:cNvPr id="3" name="スライド番号プレースホルダー 2"/>
          <p:cNvSpPr>
            <a:spLocks noGrp="1"/>
          </p:cNvSpPr>
          <p:nvPr>
            <p:ph type="sldNum" sz="quarter" idx="12"/>
          </p:nvPr>
        </p:nvSpPr>
        <p:spPr/>
        <p:txBody>
          <a:bodyPr/>
          <a:lstStyle/>
          <a:p>
            <a:fld id="{BDC42DCD-9CD8-6A4E-BCC5-CE885288EE46}" type="slidenum">
              <a:rPr kumimoji="1" lang="ja-JP" altLang="en-US" smtClean="0"/>
              <a:t>29</a:t>
            </a:fld>
            <a:endParaRPr kumimoji="1" lang="ja-JP" altLang="en-US"/>
          </a:p>
        </p:txBody>
      </p:sp>
    </p:spTree>
    <p:extLst>
      <p:ext uri="{BB962C8B-B14F-4D97-AF65-F5344CB8AC3E}">
        <p14:creationId xmlns:p14="http://schemas.microsoft.com/office/powerpoint/2010/main" val="3504929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世界の特許文献</a:t>
            </a:r>
            <a:endParaRPr kumimoji="1" lang="ja-JP" altLang="en-US" dirty="0"/>
          </a:p>
        </p:txBody>
      </p:sp>
      <p:pic>
        <p:nvPicPr>
          <p:cNvPr id="4" name="図 3" descr="スクリーンショット 2014-11-16 13.49.5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64" y="1417638"/>
            <a:ext cx="8756825" cy="4372456"/>
          </a:xfrm>
          <a:prstGeom prst="rect">
            <a:avLst/>
          </a:prstGeom>
        </p:spPr>
      </p:pic>
      <p:sp>
        <p:nvSpPr>
          <p:cNvPr id="6" name="スライド番号プレースホルダー 5"/>
          <p:cNvSpPr>
            <a:spLocks noGrp="1"/>
          </p:cNvSpPr>
          <p:nvPr>
            <p:ph type="sldNum" sz="quarter" idx="12"/>
          </p:nvPr>
        </p:nvSpPr>
        <p:spPr/>
        <p:txBody>
          <a:bodyPr/>
          <a:lstStyle/>
          <a:p>
            <a:fld id="{D7F747AE-5810-EA46-931B-83F06ACBD993}" type="slidenum">
              <a:rPr kumimoji="1" lang="ja-JP" altLang="en-US" smtClean="0"/>
              <a:t>3</a:t>
            </a:fld>
            <a:endParaRPr kumimoji="1" lang="ja-JP" altLang="en-US"/>
          </a:p>
        </p:txBody>
      </p:sp>
      <p:sp>
        <p:nvSpPr>
          <p:cNvPr id="5" name="テキスト ボックス 4"/>
          <p:cNvSpPr txBox="1"/>
          <p:nvPr/>
        </p:nvSpPr>
        <p:spPr>
          <a:xfrm>
            <a:off x="1" y="6370341"/>
            <a:ext cx="9144000" cy="369332"/>
          </a:xfrm>
          <a:prstGeom prst="rect">
            <a:avLst/>
          </a:prstGeom>
          <a:solidFill>
            <a:srgbClr val="FFFFFF"/>
          </a:solidFill>
        </p:spPr>
        <p:txBody>
          <a:bodyPr wrap="square" rtlCol="0">
            <a:spAutoFit/>
          </a:bodyPr>
          <a:lstStyle/>
          <a:p>
            <a:pPr algn="r"/>
            <a:r>
              <a:rPr lang="pl-PL" altLang="ja-JP" dirty="0"/>
              <a:t>http://</a:t>
            </a:r>
            <a:r>
              <a:rPr lang="pl-PL" altLang="ja-JP" dirty="0" err="1"/>
              <a:t>www.meti.go.jp</a:t>
            </a:r>
            <a:r>
              <a:rPr lang="pl-PL" altLang="ja-JP" dirty="0"/>
              <a:t>/</a:t>
            </a:r>
            <a:r>
              <a:rPr lang="pl-PL" altLang="ja-JP" dirty="0" err="1"/>
              <a:t>press</a:t>
            </a:r>
            <a:r>
              <a:rPr lang="pl-PL" altLang="ja-JP" dirty="0"/>
              <a:t>/2014/11/20141112003/20141112003.html</a:t>
            </a:r>
            <a:endParaRPr kumimoji="1" lang="ja-JP" altLang="en-US" dirty="0"/>
          </a:p>
        </p:txBody>
      </p:sp>
    </p:spTree>
    <p:extLst>
      <p:ext uri="{BB962C8B-B14F-4D97-AF65-F5344CB8AC3E}">
        <p14:creationId xmlns:p14="http://schemas.microsoft.com/office/powerpoint/2010/main" val="26605968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機械翻訳タスクの参加チーム</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753278921"/>
              </p:ext>
            </p:extLst>
          </p:nvPr>
        </p:nvGraphicFramePr>
        <p:xfrm>
          <a:off x="189815" y="1868152"/>
          <a:ext cx="4404867" cy="3200400"/>
        </p:xfrm>
        <a:graphic>
          <a:graphicData uri="http://schemas.openxmlformats.org/drawingml/2006/table">
            <a:tbl>
              <a:tblPr firstRow="1" bandRow="1">
                <a:tableStyleId>{5C22544A-7EE6-4342-B048-85BDC9FD1C3A}</a:tableStyleId>
              </a:tblPr>
              <a:tblGrid>
                <a:gridCol w="1669227"/>
                <a:gridCol w="677585"/>
                <a:gridCol w="677585"/>
                <a:gridCol w="690235"/>
                <a:gridCol w="690235"/>
              </a:tblGrid>
              <a:tr h="370840">
                <a:tc>
                  <a:txBody>
                    <a:bodyPr/>
                    <a:lstStyle/>
                    <a:p>
                      <a:r>
                        <a:rPr kumimoji="1" lang="en-US" altLang="ja-JP" sz="2400" dirty="0" smtClean="0"/>
                        <a:t>Team</a:t>
                      </a:r>
                      <a:r>
                        <a:rPr kumimoji="1" lang="en-US" altLang="ja-JP" sz="2400" baseline="0" dirty="0" smtClean="0"/>
                        <a:t> ID</a:t>
                      </a:r>
                      <a:endParaRPr kumimoji="1" lang="ja-JP" altLang="en-US" sz="2400" dirty="0"/>
                    </a:p>
                  </a:txBody>
                  <a:tcPr/>
                </a:tc>
                <a:tc>
                  <a:txBody>
                    <a:bodyPr/>
                    <a:lstStyle/>
                    <a:p>
                      <a:r>
                        <a:rPr kumimoji="1" lang="en-US" altLang="ja-JP" sz="2400" dirty="0" smtClean="0"/>
                        <a:t>J-&gt;E</a:t>
                      </a:r>
                      <a:endParaRPr kumimoji="1" lang="ja-JP" altLang="en-US" sz="2400" dirty="0"/>
                    </a:p>
                  </a:txBody>
                  <a:tcPr/>
                </a:tc>
                <a:tc>
                  <a:txBody>
                    <a:bodyPr/>
                    <a:lstStyle/>
                    <a:p>
                      <a:r>
                        <a:rPr kumimoji="1" lang="en-US" altLang="ja-JP" sz="2400" dirty="0" smtClean="0"/>
                        <a:t>E-&gt;J</a:t>
                      </a:r>
                      <a:endParaRPr kumimoji="1" lang="ja-JP" altLang="en-US" sz="2400" dirty="0"/>
                    </a:p>
                  </a:txBody>
                  <a:tcPr/>
                </a:tc>
                <a:tc>
                  <a:txBody>
                    <a:bodyPr/>
                    <a:lstStyle/>
                    <a:p>
                      <a:r>
                        <a:rPr kumimoji="1" lang="en-US" altLang="ja-JP" sz="2400" dirty="0" smtClean="0"/>
                        <a:t>J-&gt;C</a:t>
                      </a:r>
                      <a:endParaRPr kumimoji="1" lang="ja-JP" altLang="en-US" sz="2400" dirty="0"/>
                    </a:p>
                  </a:txBody>
                  <a:tcPr/>
                </a:tc>
                <a:tc>
                  <a:txBody>
                    <a:bodyPr/>
                    <a:lstStyle/>
                    <a:p>
                      <a:r>
                        <a:rPr kumimoji="1" lang="en-US" altLang="ja-JP" sz="2400" dirty="0" smtClean="0"/>
                        <a:t>C-&gt;J</a:t>
                      </a:r>
                      <a:endParaRPr kumimoji="1" lang="ja-JP" altLang="en-US" sz="2400" dirty="0"/>
                    </a:p>
                  </a:txBody>
                  <a:tcPr/>
                </a:tc>
              </a:tr>
              <a:tr h="370840">
                <a:tc>
                  <a:txBody>
                    <a:bodyPr/>
                    <a:lstStyle/>
                    <a:p>
                      <a:r>
                        <a:rPr kumimoji="1" lang="en-US" altLang="ja-JP" sz="2400" dirty="0" smtClean="0"/>
                        <a:t>NAIST</a:t>
                      </a:r>
                      <a:endParaRPr kumimoji="1" lang="ja-JP" altLang="en-US" sz="2400" dirty="0"/>
                    </a:p>
                  </a:txBody>
                  <a:tcPr/>
                </a:tc>
                <a:tc>
                  <a:txBody>
                    <a:bodyPr/>
                    <a:lstStyle/>
                    <a:p>
                      <a:pPr algn="ctr"/>
                      <a:r>
                        <a:rPr kumimoji="1" lang="ja-JP" altLang="en-US" sz="2400" dirty="0" smtClean="0"/>
                        <a:t>✓</a:t>
                      </a:r>
                      <a:endParaRPr kumimoji="1" lang="ja-JP" altLang="en-US" sz="2400" dirty="0"/>
                    </a:p>
                  </a:txBody>
                  <a:tcPr/>
                </a:tc>
                <a:tc>
                  <a:txBody>
                    <a:bodyPr/>
                    <a:lstStyle/>
                    <a:p>
                      <a:pPr algn="ctr"/>
                      <a:r>
                        <a:rPr kumimoji="1" lang="ja-JP" altLang="en-US" sz="2400" dirty="0" smtClean="0"/>
                        <a:t>✓</a:t>
                      </a:r>
                      <a:endParaRPr kumimoji="1" lang="ja-JP" altLang="en-US" sz="2400" dirty="0"/>
                    </a:p>
                  </a:txBody>
                  <a:tcPr/>
                </a:tc>
                <a:tc>
                  <a:txBody>
                    <a:bodyPr/>
                    <a:lstStyle/>
                    <a:p>
                      <a:pPr algn="ctr"/>
                      <a:r>
                        <a:rPr kumimoji="1" lang="ja-JP" altLang="en-US" sz="2400" dirty="0" smtClean="0"/>
                        <a:t>✓</a:t>
                      </a:r>
                      <a:endParaRPr kumimoji="1" lang="ja-JP" altLang="en-US" sz="2400" dirty="0"/>
                    </a:p>
                  </a:txBody>
                  <a:tcPr/>
                </a:tc>
                <a:tc>
                  <a:txBody>
                    <a:bodyPr/>
                    <a:lstStyle/>
                    <a:p>
                      <a:pPr algn="ctr"/>
                      <a:r>
                        <a:rPr kumimoji="1" lang="ja-JP" altLang="en-US" sz="2400" dirty="0" smtClean="0"/>
                        <a:t>✓</a:t>
                      </a:r>
                      <a:endParaRPr kumimoji="1" lang="ja-JP" altLang="en-US" sz="2400" dirty="0"/>
                    </a:p>
                  </a:txBody>
                  <a:tcPr/>
                </a:tc>
              </a:tr>
              <a:tr h="370840">
                <a:tc>
                  <a:txBody>
                    <a:bodyPr/>
                    <a:lstStyle/>
                    <a:p>
                      <a:r>
                        <a:rPr kumimoji="1" lang="en-US" altLang="ja-JP" sz="2400" dirty="0" smtClean="0"/>
                        <a:t>EIWA</a:t>
                      </a:r>
                      <a:endParaRPr kumimoji="1" lang="ja-JP" altLang="en-US" sz="2400" dirty="0"/>
                    </a:p>
                  </a:txBody>
                  <a:tcPr/>
                </a:tc>
                <a:tc>
                  <a:txBody>
                    <a:bodyPr/>
                    <a:lstStyle/>
                    <a:p>
                      <a:pPr algn="ctr"/>
                      <a:r>
                        <a:rPr kumimoji="1" lang="ja-JP" altLang="en-US" sz="2400" dirty="0" smtClean="0"/>
                        <a:t>✓</a:t>
                      </a:r>
                      <a:endParaRPr kumimoji="1" lang="ja-JP" altLang="en-US" sz="2400" dirty="0"/>
                    </a:p>
                  </a:txBody>
                  <a:tcPr/>
                </a:tc>
                <a:tc>
                  <a:txBody>
                    <a:bodyPr/>
                    <a:lstStyle/>
                    <a:p>
                      <a:pPr algn="ctr"/>
                      <a:endParaRPr kumimoji="1" lang="ja-JP" altLang="en-US" sz="2400" dirty="0"/>
                    </a:p>
                  </a:txBody>
                  <a:tcPr/>
                </a:tc>
                <a:tc>
                  <a:txBody>
                    <a:bodyPr/>
                    <a:lstStyle/>
                    <a:p>
                      <a:pPr algn="ctr"/>
                      <a:endParaRPr kumimoji="1" lang="ja-JP" altLang="en-US" sz="2400"/>
                    </a:p>
                  </a:txBody>
                  <a:tcPr/>
                </a:tc>
                <a:tc>
                  <a:txBody>
                    <a:bodyPr/>
                    <a:lstStyle/>
                    <a:p>
                      <a:pPr algn="ctr"/>
                      <a:r>
                        <a:rPr kumimoji="1" lang="ja-JP" altLang="en-US" sz="2400" dirty="0" smtClean="0"/>
                        <a:t>✓</a:t>
                      </a:r>
                      <a:endParaRPr kumimoji="1" lang="ja-JP" altLang="en-US" sz="2400" dirty="0"/>
                    </a:p>
                  </a:txBody>
                  <a:tcPr/>
                </a:tc>
              </a:tr>
              <a:tr h="370840">
                <a:tc>
                  <a:txBody>
                    <a:bodyPr/>
                    <a:lstStyle/>
                    <a:p>
                      <a:r>
                        <a:rPr kumimoji="1" lang="en-US" altLang="ja-JP" sz="2400" dirty="0" smtClean="0"/>
                        <a:t>Kyoto-U</a:t>
                      </a:r>
                      <a:endParaRPr kumimoji="1" lang="ja-JP" altLang="en-US" sz="2400" dirty="0"/>
                    </a:p>
                  </a:txBody>
                  <a:tcPr/>
                </a:tc>
                <a:tc>
                  <a:txBody>
                    <a:bodyPr/>
                    <a:lstStyle/>
                    <a:p>
                      <a:pPr algn="ctr"/>
                      <a:r>
                        <a:rPr kumimoji="1" lang="ja-JP" altLang="en-US" sz="2400" dirty="0" smtClean="0"/>
                        <a:t>✓</a:t>
                      </a:r>
                      <a:endParaRPr kumimoji="1" lang="ja-JP" altLang="en-US" sz="2400" dirty="0"/>
                    </a:p>
                  </a:txBody>
                  <a:tcPr/>
                </a:tc>
                <a:tc>
                  <a:txBody>
                    <a:bodyPr/>
                    <a:lstStyle/>
                    <a:p>
                      <a:pPr algn="ctr"/>
                      <a:r>
                        <a:rPr kumimoji="1" lang="ja-JP" altLang="en-US" sz="2400" dirty="0" smtClean="0"/>
                        <a:t>✓</a:t>
                      </a:r>
                      <a:endParaRPr kumimoji="1" lang="ja-JP" altLang="en-US" sz="2400" dirty="0"/>
                    </a:p>
                  </a:txBody>
                  <a:tcPr/>
                </a:tc>
                <a:tc>
                  <a:txBody>
                    <a:bodyPr/>
                    <a:lstStyle/>
                    <a:p>
                      <a:pPr algn="ctr"/>
                      <a:r>
                        <a:rPr kumimoji="1" lang="ja-JP" altLang="en-US" sz="2400" dirty="0" smtClean="0"/>
                        <a:t>✓</a:t>
                      </a:r>
                      <a:endParaRPr kumimoji="1" lang="ja-JP" altLang="en-US" sz="2400" dirty="0"/>
                    </a:p>
                  </a:txBody>
                  <a:tcPr/>
                </a:tc>
                <a:tc>
                  <a:txBody>
                    <a:bodyPr/>
                    <a:lstStyle/>
                    <a:p>
                      <a:pPr algn="ctr"/>
                      <a:r>
                        <a:rPr kumimoji="1" lang="ja-JP" altLang="en-US" sz="2400" dirty="0" smtClean="0"/>
                        <a:t>✓</a:t>
                      </a:r>
                      <a:endParaRPr kumimoji="1" lang="ja-JP" altLang="en-US" sz="2400" dirty="0"/>
                    </a:p>
                  </a:txBody>
                  <a:tcPr/>
                </a:tc>
              </a:tr>
              <a:tr h="370840">
                <a:tc>
                  <a:txBody>
                    <a:bodyPr/>
                    <a:lstStyle/>
                    <a:p>
                      <a:r>
                        <a:rPr kumimoji="1" lang="en-US" altLang="ja-JP" sz="2400" dirty="0" smtClean="0">
                          <a:solidFill>
                            <a:srgbClr val="C0504D"/>
                          </a:solidFill>
                        </a:rPr>
                        <a:t>WEBLIO-EJ1</a:t>
                      </a:r>
                      <a:endParaRPr kumimoji="1" lang="ja-JP" altLang="en-US" sz="2400" dirty="0">
                        <a:solidFill>
                          <a:srgbClr val="C0504D"/>
                        </a:solidFill>
                      </a:endParaRPr>
                    </a:p>
                  </a:txBody>
                  <a:tcPr/>
                </a:tc>
                <a:tc>
                  <a:txBody>
                    <a:bodyPr/>
                    <a:lstStyle/>
                    <a:p>
                      <a:pPr algn="ctr"/>
                      <a:endParaRPr kumimoji="1" lang="ja-JP" altLang="en-US" sz="2400"/>
                    </a:p>
                  </a:txBody>
                  <a:tcPr/>
                </a:tc>
                <a:tc>
                  <a:txBody>
                    <a:bodyPr/>
                    <a:lstStyle/>
                    <a:p>
                      <a:pPr algn="ctr"/>
                      <a:r>
                        <a:rPr kumimoji="1" lang="ja-JP" altLang="en-US" sz="2400" dirty="0" smtClean="0"/>
                        <a:t>✓</a:t>
                      </a:r>
                      <a:endParaRPr kumimoji="1" lang="ja-JP" altLang="en-US" sz="2400" dirty="0"/>
                    </a:p>
                  </a:txBody>
                  <a:tcPr/>
                </a:tc>
                <a:tc>
                  <a:txBody>
                    <a:bodyPr/>
                    <a:lstStyle/>
                    <a:p>
                      <a:pPr algn="ctr"/>
                      <a:endParaRPr kumimoji="1" lang="ja-JP" altLang="en-US" sz="2400" dirty="0"/>
                    </a:p>
                  </a:txBody>
                  <a:tcPr/>
                </a:tc>
                <a:tc>
                  <a:txBody>
                    <a:bodyPr/>
                    <a:lstStyle/>
                    <a:p>
                      <a:pPr algn="ctr"/>
                      <a:endParaRPr kumimoji="1" lang="ja-JP" altLang="en-US" sz="2400"/>
                    </a:p>
                  </a:txBody>
                  <a:tcPr/>
                </a:tc>
              </a:tr>
              <a:tr h="370840">
                <a:tc>
                  <a:txBody>
                    <a:bodyPr/>
                    <a:lstStyle/>
                    <a:p>
                      <a:r>
                        <a:rPr kumimoji="1" lang="en-US" altLang="ja-JP" sz="2400" dirty="0" smtClean="0"/>
                        <a:t>TMU</a:t>
                      </a:r>
                      <a:endParaRPr kumimoji="1" lang="ja-JP" altLang="en-US" sz="2400" dirty="0"/>
                    </a:p>
                  </a:txBody>
                  <a:tcPr/>
                </a:tc>
                <a:tc>
                  <a:txBody>
                    <a:bodyPr/>
                    <a:lstStyle/>
                    <a:p>
                      <a:pPr algn="ctr"/>
                      <a:r>
                        <a:rPr kumimoji="1" lang="ja-JP" altLang="en-US" sz="2400" dirty="0" smtClean="0"/>
                        <a:t>✓</a:t>
                      </a:r>
                      <a:endParaRPr kumimoji="1" lang="ja-JP" altLang="en-US" sz="2400" dirty="0"/>
                    </a:p>
                  </a:txBody>
                  <a:tcPr/>
                </a:tc>
                <a:tc>
                  <a:txBody>
                    <a:bodyPr/>
                    <a:lstStyle/>
                    <a:p>
                      <a:pPr algn="ctr"/>
                      <a:endParaRPr kumimoji="1" lang="ja-JP" altLang="en-US" sz="2400"/>
                    </a:p>
                  </a:txBody>
                  <a:tcPr/>
                </a:tc>
                <a:tc>
                  <a:txBody>
                    <a:bodyPr/>
                    <a:lstStyle/>
                    <a:p>
                      <a:pPr algn="ctr"/>
                      <a:endParaRPr kumimoji="1" lang="ja-JP" altLang="en-US" sz="2400" dirty="0"/>
                    </a:p>
                  </a:txBody>
                  <a:tcPr/>
                </a:tc>
                <a:tc>
                  <a:txBody>
                    <a:bodyPr/>
                    <a:lstStyle/>
                    <a:p>
                      <a:pPr algn="ctr"/>
                      <a:endParaRPr kumimoji="1" lang="ja-JP" altLang="en-US" sz="2400" dirty="0"/>
                    </a:p>
                  </a:txBody>
                  <a:tcPr/>
                </a:tc>
              </a:tr>
              <a:tr h="370840">
                <a:tc>
                  <a:txBody>
                    <a:bodyPr/>
                    <a:lstStyle/>
                    <a:p>
                      <a:r>
                        <a:rPr kumimoji="1" lang="en-US" altLang="ja-JP" sz="2400" dirty="0" smtClean="0"/>
                        <a:t>BJTUNLP</a:t>
                      </a:r>
                      <a:endParaRPr kumimoji="1" lang="ja-JP" altLang="en-US" sz="2400" dirty="0"/>
                    </a:p>
                  </a:txBody>
                  <a:tcPr>
                    <a:solidFill>
                      <a:schemeClr val="accent6">
                        <a:lumMod val="20000"/>
                        <a:lumOff val="80000"/>
                      </a:schemeClr>
                    </a:solidFill>
                  </a:tcPr>
                </a:tc>
                <a:tc>
                  <a:txBody>
                    <a:bodyPr/>
                    <a:lstStyle/>
                    <a:p>
                      <a:pPr algn="ctr"/>
                      <a:endParaRPr kumimoji="1" lang="ja-JP" altLang="en-US" sz="2400"/>
                    </a:p>
                  </a:txBody>
                  <a:tcPr/>
                </a:tc>
                <a:tc>
                  <a:txBody>
                    <a:bodyPr/>
                    <a:lstStyle/>
                    <a:p>
                      <a:pPr algn="ctr"/>
                      <a:endParaRPr kumimoji="1" lang="ja-JP" altLang="en-US" sz="2400"/>
                    </a:p>
                  </a:txBody>
                  <a:tcPr/>
                </a:tc>
                <a:tc>
                  <a:txBody>
                    <a:bodyPr/>
                    <a:lstStyle/>
                    <a:p>
                      <a:pPr algn="ctr"/>
                      <a:r>
                        <a:rPr kumimoji="1" lang="ja-JP" altLang="en-US" sz="2400" dirty="0" smtClean="0"/>
                        <a:t>✓</a:t>
                      </a:r>
                      <a:endParaRPr kumimoji="1" lang="ja-JP" altLang="en-US" sz="2400" dirty="0"/>
                    </a:p>
                  </a:txBody>
                  <a:tcPr/>
                </a:tc>
                <a:tc>
                  <a:txBody>
                    <a:bodyPr/>
                    <a:lstStyle/>
                    <a:p>
                      <a:pPr algn="ctr"/>
                      <a:endParaRPr kumimoji="1" lang="ja-JP" altLang="en-US" sz="2400" dirty="0"/>
                    </a:p>
                  </a:txBody>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297889867"/>
              </p:ext>
            </p:extLst>
          </p:nvPr>
        </p:nvGraphicFramePr>
        <p:xfrm>
          <a:off x="4772938" y="1868152"/>
          <a:ext cx="4150073" cy="3200400"/>
        </p:xfrm>
        <a:graphic>
          <a:graphicData uri="http://schemas.openxmlformats.org/drawingml/2006/table">
            <a:tbl>
              <a:tblPr firstRow="1" bandRow="1">
                <a:tableStyleId>{5C22544A-7EE6-4342-B048-85BDC9FD1C3A}</a:tableStyleId>
              </a:tblPr>
              <a:tblGrid>
                <a:gridCol w="1414433"/>
                <a:gridCol w="677585"/>
                <a:gridCol w="677585"/>
                <a:gridCol w="690235"/>
                <a:gridCol w="690235"/>
              </a:tblGrid>
              <a:tr h="370840">
                <a:tc>
                  <a:txBody>
                    <a:bodyPr/>
                    <a:lstStyle/>
                    <a:p>
                      <a:r>
                        <a:rPr kumimoji="1" lang="en-US" altLang="ja-JP" sz="2400" dirty="0" smtClean="0"/>
                        <a:t>Team ID</a:t>
                      </a:r>
                      <a:endParaRPr kumimoji="1" lang="ja-JP" altLang="en-US" sz="2400" dirty="0"/>
                    </a:p>
                  </a:txBody>
                  <a:tcPr/>
                </a:tc>
                <a:tc>
                  <a:txBody>
                    <a:bodyPr/>
                    <a:lstStyle/>
                    <a:p>
                      <a:r>
                        <a:rPr kumimoji="1" lang="en-US" altLang="ja-JP" sz="2400" dirty="0" smtClean="0"/>
                        <a:t>J-&gt;E</a:t>
                      </a:r>
                      <a:endParaRPr kumimoji="1" lang="ja-JP" altLang="en-US" sz="2400" dirty="0"/>
                    </a:p>
                  </a:txBody>
                  <a:tcPr/>
                </a:tc>
                <a:tc>
                  <a:txBody>
                    <a:bodyPr/>
                    <a:lstStyle/>
                    <a:p>
                      <a:r>
                        <a:rPr kumimoji="1" lang="en-US" altLang="ja-JP" sz="2400" dirty="0" smtClean="0"/>
                        <a:t>E-&gt;J</a:t>
                      </a:r>
                      <a:endParaRPr kumimoji="1" lang="ja-JP" altLang="en-US" sz="2400" dirty="0"/>
                    </a:p>
                  </a:txBody>
                  <a:tcPr/>
                </a:tc>
                <a:tc>
                  <a:txBody>
                    <a:bodyPr/>
                    <a:lstStyle/>
                    <a:p>
                      <a:r>
                        <a:rPr kumimoji="1" lang="en-US" altLang="ja-JP" sz="2400" dirty="0" smtClean="0"/>
                        <a:t>J-&gt;C</a:t>
                      </a:r>
                      <a:endParaRPr kumimoji="1" lang="ja-JP" altLang="en-US" sz="2400" dirty="0"/>
                    </a:p>
                  </a:txBody>
                  <a:tcPr/>
                </a:tc>
                <a:tc>
                  <a:txBody>
                    <a:bodyPr/>
                    <a:lstStyle/>
                    <a:p>
                      <a:r>
                        <a:rPr kumimoji="1" lang="en-US" altLang="ja-JP" sz="2400" dirty="0" smtClean="0"/>
                        <a:t>C-&gt;J</a:t>
                      </a:r>
                      <a:endParaRPr kumimoji="1" lang="ja-JP" altLang="en-US" sz="2400" dirty="0"/>
                    </a:p>
                  </a:txBody>
                  <a:tcPr/>
                </a:tc>
              </a:tr>
              <a:tr h="370840">
                <a:tc>
                  <a:txBody>
                    <a:bodyPr/>
                    <a:lstStyle/>
                    <a:p>
                      <a:r>
                        <a:rPr kumimoji="1" lang="en-US" altLang="ja-JP" sz="2400" dirty="0" smtClean="0"/>
                        <a:t>NII</a:t>
                      </a:r>
                      <a:endParaRPr kumimoji="1" lang="ja-JP" altLang="en-US" sz="2400" dirty="0"/>
                    </a:p>
                  </a:txBody>
                  <a:tcPr/>
                </a:tc>
                <a:tc>
                  <a:txBody>
                    <a:bodyPr/>
                    <a:lstStyle/>
                    <a:p>
                      <a:pPr algn="ctr"/>
                      <a:r>
                        <a:rPr kumimoji="1" lang="ja-JP" altLang="en-US" sz="2400" dirty="0" smtClean="0"/>
                        <a:t>✓</a:t>
                      </a:r>
                      <a:endParaRPr kumimoji="1" lang="ja-JP" altLang="en-US" sz="2400" dirty="0"/>
                    </a:p>
                  </a:txBody>
                  <a:tcPr/>
                </a:tc>
                <a:tc>
                  <a:txBody>
                    <a:bodyPr/>
                    <a:lstStyle/>
                    <a:p>
                      <a:pPr algn="ctr"/>
                      <a:endParaRPr kumimoji="1" lang="ja-JP" altLang="en-US" sz="2400" dirty="0"/>
                    </a:p>
                  </a:txBody>
                  <a:tcPr/>
                </a:tc>
                <a:tc>
                  <a:txBody>
                    <a:bodyPr/>
                    <a:lstStyle/>
                    <a:p>
                      <a:pPr algn="ctr"/>
                      <a:endParaRPr kumimoji="1" lang="ja-JP" altLang="en-US" sz="2400" dirty="0"/>
                    </a:p>
                  </a:txBody>
                  <a:tcPr/>
                </a:tc>
                <a:tc>
                  <a:txBody>
                    <a:bodyPr/>
                    <a:lstStyle/>
                    <a:p>
                      <a:pPr algn="ctr"/>
                      <a:endParaRPr kumimoji="1" lang="ja-JP" altLang="en-US" sz="2400" dirty="0"/>
                    </a:p>
                  </a:txBody>
                  <a:tcPr/>
                </a:tc>
              </a:tr>
              <a:tr h="370840">
                <a:tc>
                  <a:txBody>
                    <a:bodyPr/>
                    <a:lstStyle/>
                    <a:p>
                      <a:r>
                        <a:rPr kumimoji="1" lang="en-US" altLang="ja-JP" sz="2400" dirty="0" smtClean="0">
                          <a:solidFill>
                            <a:srgbClr val="C0504D"/>
                          </a:solidFill>
                        </a:rPr>
                        <a:t>SAS_MT</a:t>
                      </a:r>
                      <a:endParaRPr kumimoji="1" lang="ja-JP" altLang="en-US" sz="2400" dirty="0">
                        <a:solidFill>
                          <a:srgbClr val="C0504D"/>
                        </a:solidFill>
                      </a:endParaRPr>
                    </a:p>
                  </a:txBody>
                  <a:tcPr>
                    <a:solidFill>
                      <a:srgbClr val="FDEADA"/>
                    </a:solidFill>
                  </a:tcPr>
                </a:tc>
                <a:tc>
                  <a:txBody>
                    <a:bodyPr/>
                    <a:lstStyle/>
                    <a:p>
                      <a:pPr algn="ctr"/>
                      <a:endParaRPr kumimoji="1" lang="ja-JP" altLang="en-US" sz="2400"/>
                    </a:p>
                  </a:txBody>
                  <a:tcPr/>
                </a:tc>
                <a:tc>
                  <a:txBody>
                    <a:bodyPr/>
                    <a:lstStyle/>
                    <a:p>
                      <a:pPr algn="ctr"/>
                      <a:r>
                        <a:rPr kumimoji="1" lang="ja-JP" altLang="en-US" sz="2400" dirty="0" smtClean="0"/>
                        <a:t>✓</a:t>
                      </a:r>
                      <a:endParaRPr kumimoji="1" lang="ja-JP" altLang="en-US" sz="2400" dirty="0"/>
                    </a:p>
                  </a:txBody>
                  <a:tcPr/>
                </a:tc>
                <a:tc>
                  <a:txBody>
                    <a:bodyPr/>
                    <a:lstStyle/>
                    <a:p>
                      <a:pPr algn="ctr"/>
                      <a:endParaRPr kumimoji="1" lang="ja-JP" altLang="en-US" sz="2400"/>
                    </a:p>
                  </a:txBody>
                  <a:tcPr/>
                </a:tc>
                <a:tc>
                  <a:txBody>
                    <a:bodyPr/>
                    <a:lstStyle/>
                    <a:p>
                      <a:pPr algn="ctr"/>
                      <a:r>
                        <a:rPr kumimoji="1" lang="ja-JP" altLang="en-US" sz="2400" dirty="0" smtClean="0"/>
                        <a:t>✓</a:t>
                      </a:r>
                      <a:endParaRPr kumimoji="1" lang="ja-JP" altLang="en-US" sz="2400" dirty="0"/>
                    </a:p>
                  </a:txBody>
                  <a:tcPr/>
                </a:tc>
              </a:tr>
              <a:tr h="370840">
                <a:tc>
                  <a:txBody>
                    <a:bodyPr/>
                    <a:lstStyle/>
                    <a:p>
                      <a:r>
                        <a:rPr kumimoji="1" lang="en-US" altLang="ja-JP" sz="2400" dirty="0" smtClean="0"/>
                        <a:t>Sense</a:t>
                      </a:r>
                      <a:endParaRPr kumimoji="1" lang="ja-JP" altLang="en-US" sz="2400" dirty="0"/>
                    </a:p>
                  </a:txBody>
                  <a:tcPr>
                    <a:solidFill>
                      <a:srgbClr val="FDEADA"/>
                    </a:solidFill>
                  </a:tcPr>
                </a:tc>
                <a:tc>
                  <a:txBody>
                    <a:bodyPr/>
                    <a:lstStyle/>
                    <a:p>
                      <a:pPr algn="ctr"/>
                      <a:r>
                        <a:rPr kumimoji="1" lang="ja-JP" altLang="en-US" sz="2400" dirty="0" smtClean="0"/>
                        <a:t>✓</a:t>
                      </a:r>
                      <a:endParaRPr kumimoji="1" lang="ja-JP" altLang="en-US" sz="2400" dirty="0"/>
                    </a:p>
                  </a:txBody>
                  <a:tcPr/>
                </a:tc>
                <a:tc>
                  <a:txBody>
                    <a:bodyPr/>
                    <a:lstStyle/>
                    <a:p>
                      <a:pPr algn="ctr"/>
                      <a:r>
                        <a:rPr kumimoji="1" lang="ja-JP" altLang="en-US" sz="2400" dirty="0" smtClean="0"/>
                        <a:t>✓</a:t>
                      </a:r>
                      <a:endParaRPr kumimoji="1" lang="ja-JP" altLang="en-US" sz="2400" dirty="0"/>
                    </a:p>
                  </a:txBody>
                  <a:tcPr/>
                </a:tc>
                <a:tc>
                  <a:txBody>
                    <a:bodyPr/>
                    <a:lstStyle/>
                    <a:p>
                      <a:pPr algn="ctr"/>
                      <a:r>
                        <a:rPr kumimoji="1" lang="ja-JP" altLang="en-US" sz="2400" dirty="0" smtClean="0"/>
                        <a:t>✓</a:t>
                      </a:r>
                      <a:endParaRPr kumimoji="1" lang="ja-JP" altLang="en-US" sz="2400" dirty="0"/>
                    </a:p>
                  </a:txBody>
                  <a:tcPr/>
                </a:tc>
                <a:tc>
                  <a:txBody>
                    <a:bodyPr/>
                    <a:lstStyle/>
                    <a:p>
                      <a:pPr algn="ctr"/>
                      <a:r>
                        <a:rPr kumimoji="1" lang="ja-JP" altLang="en-US" sz="2400" dirty="0" smtClean="0"/>
                        <a:t>✓</a:t>
                      </a:r>
                      <a:endParaRPr kumimoji="1" lang="ja-JP" altLang="en-US" sz="2400" dirty="0"/>
                    </a:p>
                  </a:txBody>
                  <a:tcPr/>
                </a:tc>
              </a:tr>
              <a:tr h="370840">
                <a:tc>
                  <a:txBody>
                    <a:bodyPr/>
                    <a:lstStyle/>
                    <a:p>
                      <a:r>
                        <a:rPr kumimoji="1" lang="en-US" altLang="ja-JP" sz="2400" dirty="0" smtClean="0"/>
                        <a:t>NICT</a:t>
                      </a:r>
                      <a:endParaRPr kumimoji="1" lang="ja-JP" altLang="en-US" sz="2400" dirty="0"/>
                    </a:p>
                  </a:txBody>
                  <a:tcPr/>
                </a:tc>
                <a:tc>
                  <a:txBody>
                    <a:bodyPr/>
                    <a:lstStyle/>
                    <a:p>
                      <a:pPr algn="ctr"/>
                      <a:endParaRPr kumimoji="1" lang="ja-JP" altLang="en-US" sz="2400"/>
                    </a:p>
                  </a:txBody>
                  <a:tcPr/>
                </a:tc>
                <a:tc>
                  <a:txBody>
                    <a:bodyPr/>
                    <a:lstStyle/>
                    <a:p>
                      <a:pPr algn="ctr"/>
                      <a:endParaRPr kumimoji="1" lang="ja-JP" altLang="en-US" sz="2400"/>
                    </a:p>
                  </a:txBody>
                  <a:tcPr/>
                </a:tc>
                <a:tc>
                  <a:txBody>
                    <a:bodyPr/>
                    <a:lstStyle/>
                    <a:p>
                      <a:pPr algn="ctr"/>
                      <a:r>
                        <a:rPr kumimoji="1" lang="ja-JP" altLang="en-US" sz="2400" dirty="0" smtClean="0"/>
                        <a:t>✓</a:t>
                      </a:r>
                      <a:endParaRPr kumimoji="1" lang="ja-JP" altLang="en-US" sz="2400" dirty="0"/>
                    </a:p>
                  </a:txBody>
                  <a:tcPr/>
                </a:tc>
                <a:tc>
                  <a:txBody>
                    <a:bodyPr/>
                    <a:lstStyle/>
                    <a:p>
                      <a:pPr algn="ctr"/>
                      <a:endParaRPr kumimoji="1" lang="ja-JP" altLang="en-US" sz="2400" dirty="0"/>
                    </a:p>
                  </a:txBody>
                  <a:tcPr/>
                </a:tc>
              </a:tr>
              <a:tr h="370840">
                <a:tc>
                  <a:txBody>
                    <a:bodyPr/>
                    <a:lstStyle/>
                    <a:p>
                      <a:r>
                        <a:rPr kumimoji="1" lang="en-US" altLang="ja-JP" sz="2400" dirty="0" smtClean="0">
                          <a:solidFill>
                            <a:srgbClr val="C0504D"/>
                          </a:solidFill>
                        </a:rPr>
                        <a:t>TOSHIBA</a:t>
                      </a:r>
                      <a:endParaRPr kumimoji="1" lang="ja-JP" altLang="en-US" sz="2400" dirty="0">
                        <a:solidFill>
                          <a:srgbClr val="C0504D"/>
                        </a:solidFill>
                      </a:endParaRPr>
                    </a:p>
                  </a:txBody>
                  <a:tcPr/>
                </a:tc>
                <a:tc>
                  <a:txBody>
                    <a:bodyPr/>
                    <a:lstStyle/>
                    <a:p>
                      <a:pPr algn="ctr"/>
                      <a:r>
                        <a:rPr kumimoji="1" lang="ja-JP" altLang="en-US" sz="2400" dirty="0" smtClean="0"/>
                        <a:t>✓</a:t>
                      </a:r>
                      <a:endParaRPr kumimoji="1" lang="ja-JP" altLang="en-US" sz="2400" dirty="0"/>
                    </a:p>
                  </a:txBody>
                  <a:tcPr/>
                </a:tc>
                <a:tc>
                  <a:txBody>
                    <a:bodyPr/>
                    <a:lstStyle/>
                    <a:p>
                      <a:pPr algn="ctr"/>
                      <a:endParaRPr kumimoji="1" lang="ja-JP" altLang="en-US" sz="2400"/>
                    </a:p>
                  </a:txBody>
                  <a:tcPr/>
                </a:tc>
                <a:tc>
                  <a:txBody>
                    <a:bodyPr/>
                    <a:lstStyle/>
                    <a:p>
                      <a:pPr algn="ctr"/>
                      <a:r>
                        <a:rPr kumimoji="1" lang="ja-JP" altLang="en-US" sz="2400" dirty="0" smtClean="0"/>
                        <a:t>✓</a:t>
                      </a:r>
                      <a:endParaRPr kumimoji="1" lang="ja-JP" altLang="en-US" sz="2400" dirty="0"/>
                    </a:p>
                  </a:txBody>
                  <a:tcPr/>
                </a:tc>
                <a:tc>
                  <a:txBody>
                    <a:bodyPr/>
                    <a:lstStyle/>
                    <a:p>
                      <a:pPr algn="ctr"/>
                      <a:endParaRPr kumimoji="1" lang="ja-JP" altLang="en-US" sz="2400" dirty="0"/>
                    </a:p>
                  </a:txBody>
                  <a:tcPr/>
                </a:tc>
              </a:tr>
              <a:tr h="370840">
                <a:tc>
                  <a:txBody>
                    <a:bodyPr/>
                    <a:lstStyle/>
                    <a:p>
                      <a:r>
                        <a:rPr kumimoji="1" lang="en-US" altLang="ja-JP" sz="2400" dirty="0" smtClean="0"/>
                        <a:t>WASUIPS</a:t>
                      </a:r>
                      <a:endParaRPr kumimoji="1" lang="ja-JP" altLang="en-US" sz="2400" dirty="0"/>
                    </a:p>
                  </a:txBody>
                  <a:tcPr/>
                </a:tc>
                <a:tc>
                  <a:txBody>
                    <a:bodyPr/>
                    <a:lstStyle/>
                    <a:p>
                      <a:pPr algn="ctr"/>
                      <a:endParaRPr kumimoji="1" lang="ja-JP" altLang="en-US" sz="2400"/>
                    </a:p>
                  </a:txBody>
                  <a:tcPr/>
                </a:tc>
                <a:tc>
                  <a:txBody>
                    <a:bodyPr/>
                    <a:lstStyle/>
                    <a:p>
                      <a:pPr algn="ctr"/>
                      <a:endParaRPr kumimoji="1" lang="ja-JP" altLang="en-US" sz="2400"/>
                    </a:p>
                  </a:txBody>
                  <a:tcPr/>
                </a:tc>
                <a:tc>
                  <a:txBody>
                    <a:bodyPr/>
                    <a:lstStyle/>
                    <a:p>
                      <a:pPr algn="ctr"/>
                      <a:r>
                        <a:rPr kumimoji="1" lang="ja-JP" altLang="en-US" sz="2400" dirty="0" smtClean="0">
                          <a:solidFill>
                            <a:schemeClr val="tx1"/>
                          </a:solidFill>
                        </a:rPr>
                        <a:t>✓</a:t>
                      </a:r>
                      <a:r>
                        <a:rPr kumimoji="1" lang="en-US" altLang="ja-JP" sz="2400" dirty="0" smtClean="0">
                          <a:solidFill>
                            <a:schemeClr val="tx1"/>
                          </a:solidFill>
                        </a:rPr>
                        <a:t>*</a:t>
                      </a:r>
                      <a:endParaRPr kumimoji="1" lang="ja-JP" altLang="en-US" sz="2400" dirty="0">
                        <a:solidFill>
                          <a:schemeClr val="tx1"/>
                        </a:solidFill>
                      </a:endParaRPr>
                    </a:p>
                  </a:txBody>
                  <a:tcPr/>
                </a:tc>
                <a:tc>
                  <a:txBody>
                    <a:bodyPr/>
                    <a:lstStyle/>
                    <a:p>
                      <a:pPr algn="ctr"/>
                      <a:r>
                        <a:rPr kumimoji="1" lang="ja-JP" altLang="en-US" sz="2400" dirty="0" smtClean="0">
                          <a:solidFill>
                            <a:schemeClr val="tx1"/>
                          </a:solidFill>
                        </a:rPr>
                        <a:t>✓</a:t>
                      </a:r>
                      <a:r>
                        <a:rPr kumimoji="1" lang="en-US" altLang="ja-JP" sz="2400" dirty="0" smtClean="0">
                          <a:solidFill>
                            <a:schemeClr val="tx1"/>
                          </a:solidFill>
                        </a:rPr>
                        <a:t>*</a:t>
                      </a:r>
                      <a:endParaRPr kumimoji="1" lang="ja-JP" altLang="en-US" sz="2400" dirty="0">
                        <a:solidFill>
                          <a:schemeClr val="tx1"/>
                        </a:solidFill>
                      </a:endParaRPr>
                    </a:p>
                  </a:txBody>
                  <a:tcPr/>
                </a:tc>
              </a:tr>
            </a:tbl>
          </a:graphicData>
        </a:graphic>
      </p:graphicFrame>
      <p:sp>
        <p:nvSpPr>
          <p:cNvPr id="3" name="テキスト ボックス 2"/>
          <p:cNvSpPr txBox="1"/>
          <p:nvPr/>
        </p:nvSpPr>
        <p:spPr>
          <a:xfrm>
            <a:off x="6028168" y="5123642"/>
            <a:ext cx="2894843" cy="338554"/>
          </a:xfrm>
          <a:prstGeom prst="rect">
            <a:avLst/>
          </a:prstGeom>
          <a:noFill/>
        </p:spPr>
        <p:txBody>
          <a:bodyPr wrap="none" rtlCol="0">
            <a:spAutoFit/>
          </a:bodyPr>
          <a:lstStyle/>
          <a:p>
            <a:r>
              <a:rPr kumimoji="1" lang="en-US" altLang="ja-JP" sz="1600" dirty="0" smtClean="0"/>
              <a:t>* </a:t>
            </a:r>
            <a:r>
              <a:rPr kumimoji="1" lang="ja-JP" altLang="en-US" sz="1600" dirty="0" smtClean="0"/>
              <a:t>自動評価にのみデータを提出</a:t>
            </a:r>
            <a:endParaRPr kumimoji="1" lang="ja-JP" altLang="en-US" sz="1600" dirty="0"/>
          </a:p>
        </p:txBody>
      </p:sp>
      <p:sp>
        <p:nvSpPr>
          <p:cNvPr id="6" name="スライド番号プレースホルダー 5"/>
          <p:cNvSpPr>
            <a:spLocks noGrp="1"/>
          </p:cNvSpPr>
          <p:nvPr>
            <p:ph type="sldNum" sz="quarter" idx="12"/>
          </p:nvPr>
        </p:nvSpPr>
        <p:spPr/>
        <p:txBody>
          <a:bodyPr/>
          <a:lstStyle/>
          <a:p>
            <a:fld id="{BDC42DCD-9CD8-6A4E-BCC5-CE885288EE46}" type="slidenum">
              <a:rPr kumimoji="1" lang="ja-JP" altLang="en-US" smtClean="0"/>
              <a:t>30</a:t>
            </a:fld>
            <a:endParaRPr kumimoji="1" lang="ja-JP" altLang="en-US"/>
          </a:p>
        </p:txBody>
      </p:sp>
      <p:sp>
        <p:nvSpPr>
          <p:cNvPr id="11" name="正方形/長方形 10"/>
          <p:cNvSpPr/>
          <p:nvPr/>
        </p:nvSpPr>
        <p:spPr>
          <a:xfrm>
            <a:off x="347181" y="5609497"/>
            <a:ext cx="1402425" cy="31943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kumimoji="1" lang="ja-JP" altLang="en-US" dirty="0" smtClean="0">
                <a:solidFill>
                  <a:schemeClr val="tx1"/>
                </a:solidFill>
              </a:rPr>
              <a:t>国外</a:t>
            </a:r>
            <a:endParaRPr kumimoji="1" lang="ja-JP" altLang="en-US" dirty="0">
              <a:solidFill>
                <a:schemeClr val="tx1"/>
              </a:solidFill>
            </a:endParaRPr>
          </a:p>
        </p:txBody>
      </p:sp>
      <p:sp>
        <p:nvSpPr>
          <p:cNvPr id="12" name="正方形/長方形 11"/>
          <p:cNvSpPr/>
          <p:nvPr/>
        </p:nvSpPr>
        <p:spPr>
          <a:xfrm>
            <a:off x="347181" y="5232715"/>
            <a:ext cx="1402425" cy="31943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kumimoji="1" lang="ja-JP" altLang="en-US" dirty="0" smtClean="0">
                <a:solidFill>
                  <a:schemeClr val="accent2"/>
                </a:solidFill>
              </a:rPr>
              <a:t>会社</a:t>
            </a:r>
            <a:endParaRPr kumimoji="1" lang="ja-JP" altLang="en-US" dirty="0">
              <a:solidFill>
                <a:schemeClr val="accent2"/>
              </a:solidFill>
            </a:endParaRPr>
          </a:p>
        </p:txBody>
      </p:sp>
    </p:spTree>
    <p:extLst>
      <p:ext uri="{BB962C8B-B14F-4D97-AF65-F5344CB8AC3E}">
        <p14:creationId xmlns:p14="http://schemas.microsoft.com/office/powerpoint/2010/main" val="325031467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当日の参加者は</a:t>
            </a:r>
            <a:r>
              <a:rPr lang="en-US" altLang="ja-JP" dirty="0" smtClean="0"/>
              <a:t>50</a:t>
            </a:r>
            <a:r>
              <a:rPr lang="ja-JP" altLang="en-US" dirty="0" smtClean="0"/>
              <a:t>名以上！</a:t>
            </a:r>
            <a:endParaRPr kumimoji="1" lang="ja-JP" altLang="en-US" dirty="0"/>
          </a:p>
        </p:txBody>
      </p:sp>
      <p:pic>
        <p:nvPicPr>
          <p:cNvPr id="5" name="図 4" descr="WAT2014_commemorative_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81391"/>
            <a:ext cx="9144000" cy="2242583"/>
          </a:xfrm>
          <a:prstGeom prst="rect">
            <a:avLst/>
          </a:prstGeom>
        </p:spPr>
      </p:pic>
      <p:sp>
        <p:nvSpPr>
          <p:cNvPr id="3" name="テキスト ボックス 2"/>
          <p:cNvSpPr txBox="1"/>
          <p:nvPr/>
        </p:nvSpPr>
        <p:spPr>
          <a:xfrm>
            <a:off x="5063284" y="5112893"/>
            <a:ext cx="3984224" cy="369332"/>
          </a:xfrm>
          <a:prstGeom prst="rect">
            <a:avLst/>
          </a:prstGeom>
          <a:noFill/>
        </p:spPr>
        <p:txBody>
          <a:bodyPr wrap="square" rtlCol="0">
            <a:spAutoFit/>
          </a:bodyPr>
          <a:lstStyle/>
          <a:p>
            <a:pPr algn="r"/>
            <a:r>
              <a:rPr kumimoji="1" lang="en-US" altLang="ja-JP" dirty="0" smtClean="0"/>
              <a:t>2014</a:t>
            </a:r>
            <a:r>
              <a:rPr kumimoji="1" lang="ja-JP" altLang="en-US" dirty="0" smtClean="0"/>
              <a:t>年</a:t>
            </a:r>
            <a:r>
              <a:rPr kumimoji="1" lang="en-US" altLang="ja-JP" dirty="0" smtClean="0"/>
              <a:t>10</a:t>
            </a:r>
            <a:r>
              <a:rPr kumimoji="1" lang="ja-JP" altLang="en-US" dirty="0" smtClean="0"/>
              <a:t>月</a:t>
            </a:r>
            <a:r>
              <a:rPr kumimoji="1" lang="en-US" altLang="ja-JP" dirty="0" smtClean="0"/>
              <a:t>4</a:t>
            </a:r>
            <a:r>
              <a:rPr kumimoji="1" lang="ja-JP" altLang="en-US" dirty="0" smtClean="0"/>
              <a:t>日撮影</a:t>
            </a:r>
            <a:endParaRPr kumimoji="1" lang="ja-JP" altLang="en-US" dirty="0"/>
          </a:p>
        </p:txBody>
      </p:sp>
      <p:sp>
        <p:nvSpPr>
          <p:cNvPr id="4" name="スライド番号プレースホルダー 3"/>
          <p:cNvSpPr>
            <a:spLocks noGrp="1"/>
          </p:cNvSpPr>
          <p:nvPr>
            <p:ph type="sldNum" sz="quarter" idx="12"/>
          </p:nvPr>
        </p:nvSpPr>
        <p:spPr/>
        <p:txBody>
          <a:bodyPr/>
          <a:lstStyle/>
          <a:p>
            <a:fld id="{D7F747AE-5810-EA46-931B-83F06ACBD993}" type="slidenum">
              <a:rPr kumimoji="1" lang="ja-JP" altLang="en-US" smtClean="0"/>
              <a:t>31</a:t>
            </a:fld>
            <a:endParaRPr kumimoji="1" lang="ja-JP" altLang="en-US"/>
          </a:p>
        </p:txBody>
      </p:sp>
    </p:spTree>
    <p:extLst>
      <p:ext uri="{BB962C8B-B14F-4D97-AF65-F5344CB8AC3E}">
        <p14:creationId xmlns:p14="http://schemas.microsoft.com/office/powerpoint/2010/main" val="24434491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WAT2014</a:t>
            </a:r>
            <a:r>
              <a:rPr kumimoji="1" lang="ja-JP" altLang="en-US" dirty="0" smtClean="0"/>
              <a:t>での</a:t>
            </a:r>
            <a:r>
              <a:rPr lang="ja-JP" altLang="en-US" dirty="0" smtClean="0"/>
              <a:t>自動評価</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自動評価サーバーを用意</a:t>
            </a:r>
            <a:endParaRPr lang="en-US" altLang="ja-JP" dirty="0" smtClean="0"/>
          </a:p>
          <a:p>
            <a:pPr lvl="1"/>
            <a:r>
              <a:rPr lang="ja-JP" altLang="en-US" dirty="0" smtClean="0"/>
              <a:t>複数</a:t>
            </a:r>
            <a:r>
              <a:rPr kumimoji="1" lang="ja-JP" altLang="en-US" dirty="0" smtClean="0"/>
              <a:t>の単語分割ツール、</a:t>
            </a:r>
            <a:r>
              <a:rPr kumimoji="1" lang="en-US" altLang="ja-JP" dirty="0" smtClean="0"/>
              <a:t>BLEU</a:t>
            </a:r>
            <a:r>
              <a:rPr lang="ja-JP" altLang="en-US" dirty="0" smtClean="0"/>
              <a:t>と</a:t>
            </a:r>
            <a:r>
              <a:rPr kumimoji="1" lang="en-US" altLang="ja-JP" dirty="0" smtClean="0"/>
              <a:t>RIBES</a:t>
            </a:r>
            <a:r>
              <a:rPr kumimoji="1" lang="ja-JP" altLang="en-US" dirty="0" smtClean="0"/>
              <a:t>で評価</a:t>
            </a:r>
            <a:endParaRPr kumimoji="1" lang="en-US" altLang="ja-JP" dirty="0" smtClean="0"/>
          </a:p>
          <a:p>
            <a:r>
              <a:rPr lang="ja-JP" altLang="en-US" dirty="0" smtClean="0"/>
              <a:t>現在も稼働中</a:t>
            </a:r>
            <a:endParaRPr lang="en-US" altLang="ja-JP" dirty="0" smtClean="0"/>
          </a:p>
          <a:p>
            <a:pPr lvl="1"/>
            <a:r>
              <a:rPr lang="ja-JP" altLang="en-US" dirty="0" smtClean="0"/>
              <a:t>いつでも最新の翻訳結果を継続評価可能</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BDC42DCD-9CD8-6A4E-BCC5-CE885288EE46}" type="slidenum">
              <a:rPr kumimoji="1" lang="ja-JP" altLang="en-US" smtClean="0"/>
              <a:t>32</a:t>
            </a:fld>
            <a:endParaRPr kumimoji="1" lang="ja-JP" altLang="en-US"/>
          </a:p>
        </p:txBody>
      </p:sp>
      <p:sp>
        <p:nvSpPr>
          <p:cNvPr id="5" name="テキスト ボックス 4"/>
          <p:cNvSpPr txBox="1"/>
          <p:nvPr/>
        </p:nvSpPr>
        <p:spPr>
          <a:xfrm>
            <a:off x="1511783" y="4376623"/>
            <a:ext cx="6314549" cy="461665"/>
          </a:xfrm>
          <a:prstGeom prst="rect">
            <a:avLst/>
          </a:prstGeom>
          <a:noFill/>
        </p:spPr>
        <p:txBody>
          <a:bodyPr wrap="none" rtlCol="0">
            <a:spAutoFit/>
          </a:bodyPr>
          <a:lstStyle/>
          <a:p>
            <a:r>
              <a:rPr lang="en-US" altLang="ja-JP" sz="2400" dirty="0"/>
              <a:t>http://</a:t>
            </a:r>
            <a:r>
              <a:rPr lang="en-US" altLang="ja-JP" sz="2400" dirty="0" err="1"/>
              <a:t>lotus.kuee.kyoto-u.ac.jp</a:t>
            </a:r>
            <a:r>
              <a:rPr lang="en-US" altLang="ja-JP" sz="2400" dirty="0"/>
              <a:t>/WAT/evaluation</a:t>
            </a:r>
            <a:r>
              <a:rPr lang="en-US" altLang="ja-JP" sz="2400" dirty="0" smtClean="0"/>
              <a:t>/</a:t>
            </a:r>
            <a:endParaRPr kumimoji="1" lang="ja-JP" altLang="en-US" sz="2400" dirty="0"/>
          </a:p>
        </p:txBody>
      </p:sp>
      <p:sp>
        <p:nvSpPr>
          <p:cNvPr id="6" name="テキスト ボックス 5"/>
          <p:cNvSpPr txBox="1"/>
          <p:nvPr/>
        </p:nvSpPr>
        <p:spPr>
          <a:xfrm>
            <a:off x="546968" y="3914958"/>
            <a:ext cx="2421456" cy="461665"/>
          </a:xfrm>
          <a:prstGeom prst="rect">
            <a:avLst/>
          </a:prstGeom>
          <a:noFill/>
        </p:spPr>
        <p:txBody>
          <a:bodyPr wrap="none" rtlCol="0">
            <a:spAutoFit/>
          </a:bodyPr>
          <a:lstStyle/>
          <a:p>
            <a:r>
              <a:rPr kumimoji="1" lang="ja-JP" altLang="en-US" sz="2400" dirty="0" smtClean="0"/>
              <a:t>評価結果の閲覧</a:t>
            </a:r>
            <a:r>
              <a:rPr kumimoji="1" lang="en-US" altLang="ja-JP" sz="2400" dirty="0" smtClean="0"/>
              <a:t>:</a:t>
            </a:r>
            <a:endParaRPr kumimoji="1" lang="ja-JP" altLang="en-US" sz="2400" dirty="0"/>
          </a:p>
        </p:txBody>
      </p:sp>
      <p:sp>
        <p:nvSpPr>
          <p:cNvPr id="9" name="テキスト ボックス 8"/>
          <p:cNvSpPr txBox="1"/>
          <p:nvPr/>
        </p:nvSpPr>
        <p:spPr>
          <a:xfrm>
            <a:off x="1511783" y="5494625"/>
            <a:ext cx="6404317" cy="461665"/>
          </a:xfrm>
          <a:prstGeom prst="rect">
            <a:avLst/>
          </a:prstGeom>
          <a:noFill/>
        </p:spPr>
        <p:txBody>
          <a:bodyPr wrap="none" rtlCol="0">
            <a:spAutoFit/>
          </a:bodyPr>
          <a:lstStyle/>
          <a:p>
            <a:r>
              <a:rPr lang="en-US" altLang="ja-JP" sz="2400" dirty="0"/>
              <a:t>http://</a:t>
            </a:r>
            <a:r>
              <a:rPr lang="en-US" altLang="ja-JP" sz="2400" dirty="0" err="1"/>
              <a:t>lotus.kuee.kyoto-u.ac.jp</a:t>
            </a:r>
            <a:r>
              <a:rPr lang="en-US" altLang="ja-JP" sz="2400" dirty="0"/>
              <a:t>/WAT</a:t>
            </a:r>
            <a:r>
              <a:rPr lang="en-US" altLang="ja-JP" sz="2400" dirty="0" smtClean="0"/>
              <a:t>/submission/</a:t>
            </a:r>
            <a:endParaRPr kumimoji="1" lang="ja-JP" altLang="en-US" sz="2400" dirty="0"/>
          </a:p>
        </p:txBody>
      </p:sp>
      <p:sp>
        <p:nvSpPr>
          <p:cNvPr id="10" name="テキスト ボックス 9"/>
          <p:cNvSpPr txBox="1"/>
          <p:nvPr/>
        </p:nvSpPr>
        <p:spPr>
          <a:xfrm>
            <a:off x="546968" y="4994483"/>
            <a:ext cx="5806999" cy="461665"/>
          </a:xfrm>
          <a:prstGeom prst="rect">
            <a:avLst/>
          </a:prstGeom>
          <a:noFill/>
        </p:spPr>
        <p:txBody>
          <a:bodyPr wrap="none" rtlCol="0">
            <a:spAutoFit/>
          </a:bodyPr>
          <a:lstStyle/>
          <a:p>
            <a:r>
              <a:rPr kumimoji="1" lang="ja-JP" altLang="en-US" sz="2400" dirty="0" smtClean="0"/>
              <a:t>翻訳結果の提出（無料の利用登録が必要）</a:t>
            </a:r>
            <a:r>
              <a:rPr kumimoji="1" lang="en-US" altLang="ja-JP" sz="2400" dirty="0" smtClean="0"/>
              <a:t>:</a:t>
            </a:r>
            <a:endParaRPr kumimoji="1" lang="ja-JP" altLang="en-US" sz="2400" dirty="0"/>
          </a:p>
        </p:txBody>
      </p:sp>
    </p:spTree>
    <p:extLst>
      <p:ext uri="{BB962C8B-B14F-4D97-AF65-F5344CB8AC3E}">
        <p14:creationId xmlns:p14="http://schemas.microsoft.com/office/powerpoint/2010/main" val="331745474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機械翻訳の人手評価</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お金も時間もかかる</a:t>
            </a:r>
            <a:endParaRPr kumimoji="1" lang="en-US" altLang="ja-JP" dirty="0" smtClean="0"/>
          </a:p>
          <a:p>
            <a:r>
              <a:rPr kumimoji="1" lang="ja-JP" altLang="en-US" dirty="0" smtClean="0"/>
              <a:t>評価者ごとに基準が異なり、結果が不安定</a:t>
            </a:r>
            <a:endParaRPr kumimoji="1" lang="en-US" altLang="ja-JP" dirty="0" smtClean="0"/>
          </a:p>
          <a:p>
            <a:r>
              <a:rPr lang="ja-JP" altLang="en-US" dirty="0" smtClean="0"/>
              <a:t>様々な方法が存在</a:t>
            </a:r>
            <a:endParaRPr lang="en-US" altLang="ja-JP" dirty="0" smtClean="0"/>
          </a:p>
          <a:p>
            <a:pPr lvl="1"/>
            <a:r>
              <a:rPr kumimoji="1" lang="en-US" altLang="ja-JP" dirty="0" smtClean="0"/>
              <a:t>Adequacy/Fluency</a:t>
            </a:r>
            <a:r>
              <a:rPr kumimoji="1" lang="ja-JP" altLang="en-US" dirty="0" smtClean="0"/>
              <a:t> </a:t>
            </a:r>
            <a:r>
              <a:rPr kumimoji="1" lang="en-US" altLang="ja-JP" dirty="0" smtClean="0"/>
              <a:t>(IWSLT)</a:t>
            </a:r>
          </a:p>
          <a:p>
            <a:pPr lvl="1"/>
            <a:r>
              <a:rPr lang="en-US" altLang="ja-JP" dirty="0" smtClean="0"/>
              <a:t>Ranking</a:t>
            </a:r>
            <a:r>
              <a:rPr lang="ja-JP" altLang="en-US" dirty="0"/>
              <a:t> </a:t>
            </a:r>
            <a:r>
              <a:rPr lang="en-US" altLang="ja-JP" dirty="0" smtClean="0"/>
              <a:t>(WMT,</a:t>
            </a:r>
            <a:r>
              <a:rPr lang="ja-JP" altLang="en-US" dirty="0" smtClean="0"/>
              <a:t> </a:t>
            </a:r>
            <a:r>
              <a:rPr lang="en-US" altLang="ja-JP" dirty="0" smtClean="0"/>
              <a:t>IWSLT)</a:t>
            </a:r>
            <a:endParaRPr kumimoji="1" lang="en-US" altLang="ja-JP" dirty="0" smtClean="0"/>
          </a:p>
          <a:p>
            <a:pPr lvl="1"/>
            <a:r>
              <a:rPr kumimoji="1" lang="en-US" altLang="ja-JP" dirty="0" smtClean="0"/>
              <a:t>Acceptability (NTCIR)</a:t>
            </a:r>
          </a:p>
          <a:p>
            <a:pPr lvl="1"/>
            <a:r>
              <a:rPr kumimoji="1" lang="ja-JP" altLang="en-US" dirty="0" smtClean="0"/>
              <a:t>特許審査評価</a:t>
            </a:r>
            <a:r>
              <a:rPr kumimoji="1" lang="en-US" altLang="ja-JP" dirty="0" smtClean="0"/>
              <a:t> (NTCIR)</a:t>
            </a:r>
          </a:p>
          <a:p>
            <a:pPr lvl="1"/>
            <a:r>
              <a:rPr lang="ja-JP" altLang="en-US" dirty="0"/>
              <a:t>特許文献機械翻訳の品質評価</a:t>
            </a:r>
            <a:r>
              <a:rPr lang="ja-JP" altLang="en-US" dirty="0" smtClean="0"/>
              <a:t>手順</a:t>
            </a:r>
            <a:r>
              <a:rPr lang="en-US" altLang="ja-JP" dirty="0" smtClean="0"/>
              <a:t> (JPO)</a:t>
            </a:r>
            <a:endParaRPr kumimoji="1" lang="ja-JP" altLang="en-US" dirty="0"/>
          </a:p>
        </p:txBody>
      </p:sp>
      <p:sp>
        <p:nvSpPr>
          <p:cNvPr id="4" name="スライド番号プレースホルダー 3"/>
          <p:cNvSpPr>
            <a:spLocks noGrp="1"/>
          </p:cNvSpPr>
          <p:nvPr>
            <p:ph type="sldNum" sz="quarter" idx="12"/>
          </p:nvPr>
        </p:nvSpPr>
        <p:spPr/>
        <p:txBody>
          <a:bodyPr/>
          <a:lstStyle/>
          <a:p>
            <a:fld id="{D7F747AE-5810-EA46-931B-83F06ACBD993}" type="slidenum">
              <a:rPr kumimoji="1" lang="ja-JP" altLang="en-US" smtClean="0"/>
              <a:t>33</a:t>
            </a:fld>
            <a:endParaRPr kumimoji="1" lang="ja-JP" altLang="en-US"/>
          </a:p>
        </p:txBody>
      </p:sp>
    </p:spTree>
    <p:extLst>
      <p:ext uri="{BB962C8B-B14F-4D97-AF65-F5344CB8AC3E}">
        <p14:creationId xmlns:p14="http://schemas.microsoft.com/office/powerpoint/2010/main" val="8120588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WAT2014</a:t>
            </a:r>
            <a:r>
              <a:rPr kumimoji="1" lang="ja-JP" altLang="en-US" dirty="0" smtClean="0"/>
              <a:t>での人手評価</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お金も時間も</a:t>
            </a:r>
            <a:r>
              <a:rPr lang="ja-JP" altLang="en-US" dirty="0" smtClean="0"/>
              <a:t>かかる</a:t>
            </a:r>
            <a:endParaRPr kumimoji="1" lang="en-US" altLang="ja-JP" dirty="0" smtClean="0"/>
          </a:p>
          <a:p>
            <a:pPr lvl="1">
              <a:buClr>
                <a:schemeClr val="tx1"/>
              </a:buClr>
            </a:pPr>
            <a:r>
              <a:rPr kumimoji="1" lang="ja-JP" altLang="en-US" dirty="0" smtClean="0">
                <a:solidFill>
                  <a:srgbClr val="FF0000"/>
                </a:solidFill>
              </a:rPr>
              <a:t>クラウドソーシング</a:t>
            </a:r>
            <a:r>
              <a:rPr kumimoji="1" lang="ja-JP" altLang="en-US" dirty="0" smtClean="0"/>
              <a:t>を利用することで低減</a:t>
            </a:r>
            <a:endParaRPr kumimoji="1" lang="en-US" altLang="ja-JP" dirty="0" smtClean="0"/>
          </a:p>
          <a:p>
            <a:r>
              <a:rPr lang="ja-JP" altLang="en-US" dirty="0"/>
              <a:t>評価者ごとに基準が異なり、結果が不安定</a:t>
            </a:r>
            <a:endParaRPr lang="en-US" altLang="ja-JP" dirty="0"/>
          </a:p>
          <a:p>
            <a:pPr lvl="1"/>
            <a:r>
              <a:rPr lang="ja-JP" altLang="en-US" dirty="0" smtClean="0"/>
              <a:t>複数人の評価を用いて</a:t>
            </a:r>
            <a:r>
              <a:rPr lang="ja-JP" altLang="en-US" dirty="0" smtClean="0">
                <a:solidFill>
                  <a:srgbClr val="FF0000"/>
                </a:solidFill>
              </a:rPr>
              <a:t>総合判断</a:t>
            </a:r>
            <a:endParaRPr lang="en-US" altLang="ja-JP" dirty="0" smtClean="0">
              <a:solidFill>
                <a:srgbClr val="FF0000"/>
              </a:solidFill>
            </a:endParaRPr>
          </a:p>
          <a:p>
            <a:r>
              <a:rPr lang="ja-JP" altLang="en-US" dirty="0"/>
              <a:t>様々</a:t>
            </a:r>
            <a:r>
              <a:rPr lang="ja-JP" altLang="en-US" dirty="0" smtClean="0"/>
              <a:t>な方法が存在</a:t>
            </a:r>
            <a:endParaRPr lang="en-US" altLang="ja-JP" dirty="0"/>
          </a:p>
          <a:p>
            <a:pPr lvl="1">
              <a:buClr>
                <a:schemeClr val="tx1"/>
              </a:buClr>
            </a:pPr>
            <a:r>
              <a:rPr kumimoji="1" lang="en-US" altLang="ja-JP" dirty="0" smtClean="0">
                <a:solidFill>
                  <a:srgbClr val="FF0000"/>
                </a:solidFill>
              </a:rPr>
              <a:t>HUMAN</a:t>
            </a:r>
            <a:r>
              <a:rPr kumimoji="1" lang="ja-JP" altLang="en-US" dirty="0" smtClean="0"/>
              <a:t>スコアを利用</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BDC42DCD-9CD8-6A4E-BCC5-CE885288EE46}" type="slidenum">
              <a:rPr kumimoji="1" lang="ja-JP" altLang="en-US" smtClean="0"/>
              <a:t>34</a:t>
            </a:fld>
            <a:endParaRPr kumimoji="1" lang="ja-JP" altLang="en-US"/>
          </a:p>
        </p:txBody>
      </p:sp>
    </p:spTree>
    <p:extLst>
      <p:ext uri="{BB962C8B-B14F-4D97-AF65-F5344CB8AC3E}">
        <p14:creationId xmlns:p14="http://schemas.microsoft.com/office/powerpoint/2010/main" val="1694218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DC42DCD-9CD8-6A4E-BCC5-CE885288EE46}" type="slidenum">
              <a:rPr kumimoji="1" lang="ja-JP" altLang="en-US" smtClean="0"/>
              <a:t>35</a:t>
            </a:fld>
            <a:endParaRPr kumimoji="1" lang="ja-JP" altLang="en-US"/>
          </a:p>
        </p:txBody>
      </p:sp>
      <p:graphicFrame>
        <p:nvGraphicFramePr>
          <p:cNvPr id="8" name="グラフ 7"/>
          <p:cNvGraphicFramePr>
            <a:graphicFrameLocks/>
          </p:cNvGraphicFramePr>
          <p:nvPr>
            <p:extLst>
              <p:ext uri="{D42A27DB-BD31-4B8C-83A1-F6EECF244321}">
                <p14:modId xmlns:p14="http://schemas.microsoft.com/office/powerpoint/2010/main" val="970957074"/>
              </p:ext>
            </p:extLst>
          </p:nvPr>
        </p:nvGraphicFramePr>
        <p:xfrm>
          <a:off x="25042" y="568193"/>
          <a:ext cx="9097238" cy="5723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564853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DC42DCD-9CD8-6A4E-BCC5-CE885288EE46}" type="slidenum">
              <a:rPr kumimoji="1" lang="ja-JP" altLang="en-US" smtClean="0"/>
              <a:t>36</a:t>
            </a:fld>
            <a:endParaRPr kumimoji="1" lang="ja-JP" altLang="en-US"/>
          </a:p>
        </p:txBody>
      </p:sp>
      <p:graphicFrame>
        <p:nvGraphicFramePr>
          <p:cNvPr id="7" name="グラフ 6"/>
          <p:cNvGraphicFramePr>
            <a:graphicFrameLocks/>
          </p:cNvGraphicFramePr>
          <p:nvPr>
            <p:extLst>
              <p:ext uri="{D42A27DB-BD31-4B8C-83A1-F6EECF244321}">
                <p14:modId xmlns:p14="http://schemas.microsoft.com/office/powerpoint/2010/main" val="3802938317"/>
              </p:ext>
            </p:extLst>
          </p:nvPr>
        </p:nvGraphicFramePr>
        <p:xfrm>
          <a:off x="7967" y="551481"/>
          <a:ext cx="9136033" cy="5760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35908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DC42DCD-9CD8-6A4E-BCC5-CE885288EE46}" type="slidenum">
              <a:rPr kumimoji="1" lang="ja-JP" altLang="en-US" smtClean="0"/>
              <a:t>37</a:t>
            </a:fld>
            <a:endParaRPr kumimoji="1" lang="ja-JP" altLang="en-US"/>
          </a:p>
        </p:txBody>
      </p:sp>
      <p:graphicFrame>
        <p:nvGraphicFramePr>
          <p:cNvPr id="7" name="グラフ 6"/>
          <p:cNvGraphicFramePr>
            <a:graphicFrameLocks/>
          </p:cNvGraphicFramePr>
          <p:nvPr>
            <p:extLst>
              <p:ext uri="{D42A27DB-BD31-4B8C-83A1-F6EECF244321}">
                <p14:modId xmlns:p14="http://schemas.microsoft.com/office/powerpoint/2010/main" val="2744163646"/>
              </p:ext>
            </p:extLst>
          </p:nvPr>
        </p:nvGraphicFramePr>
        <p:xfrm>
          <a:off x="21221" y="559837"/>
          <a:ext cx="9122779" cy="57517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231780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DC42DCD-9CD8-6A4E-BCC5-CE885288EE46}" type="slidenum">
              <a:rPr kumimoji="1" lang="ja-JP" altLang="en-US" smtClean="0"/>
              <a:t>38</a:t>
            </a:fld>
            <a:endParaRPr kumimoji="1" lang="ja-JP" altLang="en-US"/>
          </a:p>
        </p:txBody>
      </p:sp>
      <p:graphicFrame>
        <p:nvGraphicFramePr>
          <p:cNvPr id="7" name="グラフ 6"/>
          <p:cNvGraphicFramePr>
            <a:graphicFrameLocks/>
          </p:cNvGraphicFramePr>
          <p:nvPr>
            <p:extLst>
              <p:ext uri="{D42A27DB-BD31-4B8C-83A1-F6EECF244321}">
                <p14:modId xmlns:p14="http://schemas.microsoft.com/office/powerpoint/2010/main" val="1409400636"/>
              </p:ext>
            </p:extLst>
          </p:nvPr>
        </p:nvGraphicFramePr>
        <p:xfrm>
          <a:off x="21221" y="559837"/>
          <a:ext cx="9122779" cy="57517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216841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Next Step</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WAT</a:t>
            </a:r>
            <a:r>
              <a:rPr lang="ja-JP" altLang="en-US" dirty="0" smtClean="0"/>
              <a:t>は毎年開催の予定</a:t>
            </a:r>
            <a:endParaRPr lang="en-US" altLang="ja-JP" dirty="0" smtClean="0"/>
          </a:p>
          <a:p>
            <a:pPr lvl="1"/>
            <a:r>
              <a:rPr lang="ja-JP" altLang="en-US" dirty="0" smtClean="0"/>
              <a:t>より多くの言語、ドメインを含める</a:t>
            </a:r>
            <a:endParaRPr lang="en-US" altLang="ja-JP" dirty="0" smtClean="0"/>
          </a:p>
          <a:p>
            <a:pPr lvl="1"/>
            <a:r>
              <a:rPr lang="en-US" altLang="ja-JP" dirty="0" smtClean="0"/>
              <a:t>WAT2015</a:t>
            </a:r>
            <a:r>
              <a:rPr lang="ja-JP" altLang="en-US" dirty="0" smtClean="0"/>
              <a:t>で検討中</a:t>
            </a:r>
            <a:endParaRPr lang="en-US" altLang="ja-JP" dirty="0" smtClean="0"/>
          </a:p>
          <a:p>
            <a:pPr lvl="2"/>
            <a:r>
              <a:rPr lang="ja-JP" altLang="en-US" dirty="0" smtClean="0"/>
              <a:t>インドネシア語</a:t>
            </a:r>
            <a:r>
              <a:rPr lang="en-US" altLang="ja-JP" dirty="0" smtClean="0"/>
              <a:t>-</a:t>
            </a:r>
            <a:r>
              <a:rPr lang="ja-JP" altLang="en-US" dirty="0" smtClean="0"/>
              <a:t>英語の新聞記事の翻訳</a:t>
            </a:r>
            <a:endParaRPr lang="en-US" altLang="ja-JP" dirty="0" smtClean="0"/>
          </a:p>
          <a:p>
            <a:pPr lvl="2"/>
            <a:r>
              <a:rPr lang="ja-JP" altLang="en-US" dirty="0" smtClean="0"/>
              <a:t>日本語</a:t>
            </a:r>
            <a:r>
              <a:rPr lang="en-US" altLang="ja-JP" dirty="0" smtClean="0"/>
              <a:t>-</a:t>
            </a:r>
            <a:r>
              <a:rPr lang="ja-JP" altLang="en-US" dirty="0" smtClean="0"/>
              <a:t>中国語の特許文献の翻訳</a:t>
            </a:r>
            <a:endParaRPr lang="en-US" altLang="ja-JP" dirty="0" smtClean="0"/>
          </a:p>
          <a:p>
            <a:r>
              <a:rPr lang="ja-JP" altLang="en-US" dirty="0" smtClean="0"/>
              <a:t>言語資源の共有</a:t>
            </a:r>
            <a:endParaRPr lang="en-US" altLang="ja-JP" dirty="0"/>
          </a:p>
          <a:p>
            <a:pPr lvl="1"/>
            <a:r>
              <a:rPr lang="ja-JP" altLang="en-US" dirty="0" smtClean="0"/>
              <a:t>単言語</a:t>
            </a:r>
            <a:r>
              <a:rPr lang="en-US" altLang="ja-JP" dirty="0" smtClean="0"/>
              <a:t>/</a:t>
            </a:r>
            <a:r>
              <a:rPr lang="ja-JP" altLang="en-US" dirty="0" smtClean="0"/>
              <a:t>対訳コーパス、辞書など</a:t>
            </a:r>
          </a:p>
          <a:p>
            <a:r>
              <a:rPr lang="ja-JP" altLang="en-US" dirty="0" smtClean="0"/>
              <a:t>文脈を利用した機械翻訳の重要性を検討</a:t>
            </a:r>
            <a:endParaRPr lang="en-US" altLang="ja-JP" dirty="0"/>
          </a:p>
        </p:txBody>
      </p:sp>
      <p:sp>
        <p:nvSpPr>
          <p:cNvPr id="4" name="スライド番号プレースホルダー 3"/>
          <p:cNvSpPr>
            <a:spLocks noGrp="1"/>
          </p:cNvSpPr>
          <p:nvPr>
            <p:ph type="sldNum" sz="quarter" idx="12"/>
          </p:nvPr>
        </p:nvSpPr>
        <p:spPr/>
        <p:txBody>
          <a:bodyPr/>
          <a:lstStyle/>
          <a:p>
            <a:fld id="{BDC42DCD-9CD8-6A4E-BCC5-CE885288EE46}" type="slidenum">
              <a:rPr kumimoji="1" lang="ja-JP" altLang="en-US" smtClean="0"/>
              <a:t>39</a:t>
            </a:fld>
            <a:endParaRPr kumimoji="1" lang="ja-JP" altLang="en-US"/>
          </a:p>
        </p:txBody>
      </p:sp>
    </p:spTree>
    <p:extLst>
      <p:ext uri="{BB962C8B-B14F-4D97-AF65-F5344CB8AC3E}">
        <p14:creationId xmlns:p14="http://schemas.microsoft.com/office/powerpoint/2010/main" val="5738684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世界の科学技術論文数</a:t>
            </a:r>
            <a:endParaRPr kumimoji="1" lang="ja-JP" altLang="en-US" dirty="0"/>
          </a:p>
        </p:txBody>
      </p:sp>
      <p:graphicFrame>
        <p:nvGraphicFramePr>
          <p:cNvPr id="4" name="Object 2"/>
          <p:cNvGraphicFramePr>
            <a:graphicFrameLocks noGrp="1" noChangeAspect="1"/>
          </p:cNvGraphicFramePr>
          <p:nvPr>
            <p:ph idx="4294967295"/>
            <p:extLst>
              <p:ext uri="{D42A27DB-BD31-4B8C-83A1-F6EECF244321}">
                <p14:modId xmlns:p14="http://schemas.microsoft.com/office/powerpoint/2010/main" val="1270874255"/>
              </p:ext>
            </p:extLst>
          </p:nvPr>
        </p:nvGraphicFramePr>
        <p:xfrm>
          <a:off x="174984" y="1197070"/>
          <a:ext cx="8348662" cy="5157788"/>
        </p:xfrm>
        <a:graphic>
          <a:graphicData uri="http://schemas.openxmlformats.org/presentationml/2006/ole">
            <mc:AlternateContent xmlns:mc="http://schemas.openxmlformats.org/markup-compatibility/2006">
              <mc:Choice xmlns:v="urn:schemas-microsoft-com:vml" Requires="v">
                <p:oleObj spid="_x0000_s1076" name="グラフ" r:id="rId3" imgW="5267363" imgH="3533896" progId="MSGraph.Chart.8">
                  <p:embed followColorScheme="full"/>
                </p:oleObj>
              </mc:Choice>
              <mc:Fallback>
                <p:oleObj name="グラフ" r:id="rId3" imgW="5267363" imgH="3533896"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13655"/>
                      <a:stretch>
                        <a:fillRect/>
                      </a:stretch>
                    </p:blipFill>
                    <p:spPr bwMode="auto">
                      <a:xfrm>
                        <a:off x="174984" y="1197070"/>
                        <a:ext cx="8348662" cy="5157788"/>
                      </a:xfrm>
                      <a:prstGeom prst="rect">
                        <a:avLst/>
                      </a:prstGeom>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テキスト ボックス 5"/>
          <p:cNvSpPr txBox="1"/>
          <p:nvPr/>
        </p:nvSpPr>
        <p:spPr>
          <a:xfrm>
            <a:off x="8239712" y="2085955"/>
            <a:ext cx="920444" cy="369332"/>
          </a:xfrm>
          <a:prstGeom prst="rect">
            <a:avLst/>
          </a:prstGeom>
          <a:noFill/>
        </p:spPr>
        <p:txBody>
          <a:bodyPr wrap="none" rtlCol="0">
            <a:spAutoFit/>
          </a:bodyPr>
          <a:lstStyle/>
          <a:p>
            <a:r>
              <a:rPr kumimoji="1" lang="ja-JP" altLang="en-US" dirty="0" smtClean="0"/>
              <a:t>アメリカ</a:t>
            </a:r>
            <a:endParaRPr kumimoji="1" lang="ja-JP" altLang="en-US" dirty="0"/>
          </a:p>
        </p:txBody>
      </p:sp>
      <p:sp>
        <p:nvSpPr>
          <p:cNvPr id="7" name="テキスト ボックス 6"/>
          <p:cNvSpPr txBox="1"/>
          <p:nvPr/>
        </p:nvSpPr>
        <p:spPr>
          <a:xfrm>
            <a:off x="8239712" y="4852423"/>
            <a:ext cx="646331" cy="369332"/>
          </a:xfrm>
          <a:prstGeom prst="rect">
            <a:avLst/>
          </a:prstGeom>
          <a:noFill/>
        </p:spPr>
        <p:txBody>
          <a:bodyPr wrap="none" rtlCol="0">
            <a:spAutoFit/>
          </a:bodyPr>
          <a:lstStyle/>
          <a:p>
            <a:r>
              <a:rPr kumimoji="1" lang="ja-JP" altLang="en-US" dirty="0" smtClean="0"/>
              <a:t>日本</a:t>
            </a:r>
            <a:endParaRPr kumimoji="1" lang="ja-JP" altLang="en-US" dirty="0"/>
          </a:p>
        </p:txBody>
      </p:sp>
      <p:sp>
        <p:nvSpPr>
          <p:cNvPr id="8" name="テキスト ボックス 7"/>
          <p:cNvSpPr txBox="1"/>
          <p:nvPr/>
        </p:nvSpPr>
        <p:spPr>
          <a:xfrm>
            <a:off x="8239712" y="3949362"/>
            <a:ext cx="646331" cy="369332"/>
          </a:xfrm>
          <a:prstGeom prst="rect">
            <a:avLst/>
          </a:prstGeom>
          <a:noFill/>
        </p:spPr>
        <p:txBody>
          <a:bodyPr wrap="none" rtlCol="0">
            <a:spAutoFit/>
          </a:bodyPr>
          <a:lstStyle/>
          <a:p>
            <a:r>
              <a:rPr kumimoji="1" lang="ja-JP" altLang="en-US" dirty="0" smtClean="0"/>
              <a:t>中国</a:t>
            </a:r>
            <a:endParaRPr kumimoji="1" lang="ja-JP" altLang="en-US" dirty="0"/>
          </a:p>
        </p:txBody>
      </p:sp>
      <p:sp>
        <p:nvSpPr>
          <p:cNvPr id="10" name="テキスト ボックス 9"/>
          <p:cNvSpPr txBox="1"/>
          <p:nvPr/>
        </p:nvSpPr>
        <p:spPr>
          <a:xfrm>
            <a:off x="8239712" y="5210190"/>
            <a:ext cx="646331" cy="369332"/>
          </a:xfrm>
          <a:prstGeom prst="rect">
            <a:avLst/>
          </a:prstGeom>
          <a:noFill/>
        </p:spPr>
        <p:txBody>
          <a:bodyPr wrap="none" rtlCol="0">
            <a:spAutoFit/>
          </a:bodyPr>
          <a:lstStyle/>
          <a:p>
            <a:r>
              <a:rPr lang="ja-JP" altLang="en-US" dirty="0" smtClean="0"/>
              <a:t>韓国</a:t>
            </a:r>
            <a:endParaRPr lang="en-US" altLang="ja-JP" dirty="0" smtClean="0"/>
          </a:p>
        </p:txBody>
      </p:sp>
      <p:sp>
        <p:nvSpPr>
          <p:cNvPr id="13" name="スライド番号プレースホルダー 12"/>
          <p:cNvSpPr>
            <a:spLocks noGrp="1"/>
          </p:cNvSpPr>
          <p:nvPr>
            <p:ph type="sldNum" sz="quarter" idx="12"/>
          </p:nvPr>
        </p:nvSpPr>
        <p:spPr/>
        <p:txBody>
          <a:bodyPr/>
          <a:lstStyle/>
          <a:p>
            <a:fld id="{D7F747AE-5810-EA46-931B-83F06ACBD993}" type="slidenum">
              <a:rPr kumimoji="1" lang="ja-JP" altLang="en-US" smtClean="0"/>
              <a:t>4</a:t>
            </a:fld>
            <a:endParaRPr kumimoji="1" lang="ja-JP" altLang="en-US"/>
          </a:p>
        </p:txBody>
      </p:sp>
      <p:sp>
        <p:nvSpPr>
          <p:cNvPr id="5" name="テキスト ボックス 4"/>
          <p:cNvSpPr txBox="1"/>
          <p:nvPr/>
        </p:nvSpPr>
        <p:spPr>
          <a:xfrm>
            <a:off x="1" y="6370341"/>
            <a:ext cx="9144000" cy="369332"/>
          </a:xfrm>
          <a:prstGeom prst="rect">
            <a:avLst/>
          </a:prstGeom>
          <a:solidFill>
            <a:srgbClr val="FFFFFF"/>
          </a:solidFill>
        </p:spPr>
        <p:txBody>
          <a:bodyPr wrap="square" rtlCol="0">
            <a:spAutoFit/>
          </a:bodyPr>
          <a:lstStyle/>
          <a:p>
            <a:pPr algn="r"/>
            <a:r>
              <a:rPr kumimoji="1" lang="en-US" altLang="ja-JP" dirty="0" smtClean="0"/>
              <a:t>※ </a:t>
            </a:r>
            <a:r>
              <a:rPr kumimoji="1" lang="ja-JP" altLang="en-US" dirty="0" smtClean="0"/>
              <a:t>トムソンロイターの</a:t>
            </a:r>
            <a:r>
              <a:rPr kumimoji="1" lang="en-US" altLang="ja-JP" dirty="0" smtClean="0"/>
              <a:t>Web of Science</a:t>
            </a:r>
            <a:r>
              <a:rPr kumimoji="1" lang="ja-JP" altLang="en-US" dirty="0" smtClean="0"/>
              <a:t>のデータを元に</a:t>
            </a:r>
            <a:r>
              <a:rPr kumimoji="1" lang="en-US" altLang="ja-JP" dirty="0" smtClean="0"/>
              <a:t>JST</a:t>
            </a:r>
            <a:r>
              <a:rPr lang="ja-JP" altLang="en-US" dirty="0" smtClean="0"/>
              <a:t>が集計</a:t>
            </a:r>
            <a:endParaRPr kumimoji="1" lang="ja-JP" altLang="en-US" dirty="0"/>
          </a:p>
        </p:txBody>
      </p:sp>
    </p:spTree>
    <p:extLst>
      <p:ext uri="{BB962C8B-B14F-4D97-AF65-F5344CB8AC3E}">
        <p14:creationId xmlns:p14="http://schemas.microsoft.com/office/powerpoint/2010/main" val="26632049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まとめ</a:t>
            </a:r>
            <a:endParaRPr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英語以外の言語で書かれた文書数の増大</a:t>
            </a:r>
            <a:endParaRPr lang="en-US" altLang="ja-JP" dirty="0" smtClean="0"/>
          </a:p>
          <a:p>
            <a:pPr lvl="1"/>
            <a:r>
              <a:rPr lang="ja-JP" altLang="en-US" dirty="0" smtClean="0"/>
              <a:t>他言語の情報への容易なアクセス方法が必要</a:t>
            </a:r>
            <a:endParaRPr lang="en-US" altLang="ja-JP" dirty="0" smtClean="0"/>
          </a:p>
          <a:p>
            <a:r>
              <a:rPr lang="ja-JP" altLang="en-US" dirty="0" smtClean="0"/>
              <a:t>日中・中日機械翻訳実用化プロジェクト</a:t>
            </a:r>
            <a:endParaRPr lang="en-US" altLang="ja-JP" dirty="0" smtClean="0"/>
          </a:p>
          <a:p>
            <a:pPr lvl="1"/>
            <a:r>
              <a:rPr lang="ja-JP" altLang="en-US" dirty="0" smtClean="0"/>
              <a:t>両国間の科学技術交流を促進</a:t>
            </a:r>
            <a:endParaRPr lang="en-US" altLang="ja-JP" dirty="0" smtClean="0"/>
          </a:p>
          <a:p>
            <a:r>
              <a:rPr lang="ja-JP" altLang="en-US" dirty="0" smtClean="0"/>
              <a:t>近年のアジア諸国の発展</a:t>
            </a:r>
            <a:endParaRPr lang="en-US" altLang="ja-JP" dirty="0" smtClean="0"/>
          </a:p>
          <a:p>
            <a:pPr lvl="1"/>
            <a:r>
              <a:rPr lang="ja-JP" altLang="en-US" dirty="0" smtClean="0"/>
              <a:t>日中韓と</a:t>
            </a:r>
            <a:r>
              <a:rPr lang="en-US" altLang="ja-JP" dirty="0" smtClean="0"/>
              <a:t>ASEAN</a:t>
            </a:r>
            <a:r>
              <a:rPr lang="ja-JP" altLang="en-US" dirty="0" smtClean="0"/>
              <a:t>などが一体となり、さらに発展</a:t>
            </a:r>
            <a:endParaRPr lang="en-US" altLang="ja-JP" dirty="0" smtClean="0"/>
          </a:p>
          <a:p>
            <a:r>
              <a:rPr lang="ja-JP" altLang="en-US" dirty="0" smtClean="0"/>
              <a:t>日本での機械翻訳技術の活用は遅れている</a:t>
            </a:r>
            <a:endParaRPr lang="en-US" altLang="ja-JP" dirty="0" smtClean="0"/>
          </a:p>
          <a:p>
            <a:pPr lvl="1"/>
            <a:r>
              <a:rPr lang="ja-JP" altLang="en-US" dirty="0" smtClean="0"/>
              <a:t>研究者と利用者（翻訳者）との歩み寄り</a:t>
            </a:r>
            <a:endParaRPr lang="en-US" altLang="ja-JP" dirty="0" smtClean="0"/>
          </a:p>
          <a:p>
            <a:pPr lvl="1"/>
            <a:r>
              <a:rPr lang="ja-JP" altLang="en-US" dirty="0" smtClean="0"/>
              <a:t>効率的な人手翻訳、言語資源の蓄積</a:t>
            </a:r>
            <a:endParaRPr lang="en-US" altLang="ja-JP" dirty="0" smtClean="0"/>
          </a:p>
        </p:txBody>
      </p:sp>
      <p:sp>
        <p:nvSpPr>
          <p:cNvPr id="4" name="スライド番号プレースホルダー 3"/>
          <p:cNvSpPr>
            <a:spLocks noGrp="1"/>
          </p:cNvSpPr>
          <p:nvPr>
            <p:ph type="sldNum" sz="quarter" idx="12"/>
          </p:nvPr>
        </p:nvSpPr>
        <p:spPr/>
        <p:txBody>
          <a:bodyPr/>
          <a:lstStyle/>
          <a:p>
            <a:fld id="{D7F747AE-5810-EA46-931B-83F06ACBD993}" type="slidenum">
              <a:rPr lang="ja-JP" altLang="en-US" smtClean="0"/>
              <a:pPr/>
              <a:t>40</a:t>
            </a:fld>
            <a:endParaRPr lang="ja-JP" altLang="en-US"/>
          </a:p>
        </p:txBody>
      </p:sp>
    </p:spTree>
    <p:extLst>
      <p:ext uri="{BB962C8B-B14F-4D97-AF65-F5344CB8AC3E}">
        <p14:creationId xmlns:p14="http://schemas.microsoft.com/office/powerpoint/2010/main" val="259929527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ja-JP" altLang="en-US" dirty="0" smtClean="0"/>
              <a:t>ありがとうござました</a:t>
            </a:r>
            <a:endParaRPr kumimoji="1" lang="ja-JP" altLang="en-US" dirty="0"/>
          </a:p>
        </p:txBody>
      </p:sp>
      <p:sp>
        <p:nvSpPr>
          <p:cNvPr id="6" name="サブタイトル 5"/>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7F747AE-5810-EA46-931B-83F06ACBD993}" type="slidenum">
              <a:rPr kumimoji="1" lang="ja-JP" altLang="en-US" smtClean="0"/>
              <a:t>41</a:t>
            </a:fld>
            <a:endParaRPr kumimoji="1" lang="ja-JP" altLang="en-US"/>
          </a:p>
        </p:txBody>
      </p:sp>
    </p:spTree>
    <p:extLst>
      <p:ext uri="{BB962C8B-B14F-4D97-AF65-F5344CB8AC3E}">
        <p14:creationId xmlns:p14="http://schemas.microsoft.com/office/powerpoint/2010/main" val="3861425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右矢印 26"/>
          <p:cNvSpPr/>
          <p:nvPr/>
        </p:nvSpPr>
        <p:spPr>
          <a:xfrm>
            <a:off x="3096151" y="3464805"/>
            <a:ext cx="920069" cy="432048"/>
          </a:xfrm>
          <a:prstGeom prst="rightArrow">
            <a:avLst>
              <a:gd name="adj1" fmla="val 50000"/>
              <a:gd name="adj2" fmla="val 3200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p>
        </p:txBody>
      </p:sp>
      <p:sp>
        <p:nvSpPr>
          <p:cNvPr id="29" name="右矢印 28"/>
          <p:cNvSpPr/>
          <p:nvPr/>
        </p:nvSpPr>
        <p:spPr>
          <a:xfrm rot="1222050">
            <a:off x="5060462" y="3611410"/>
            <a:ext cx="920069" cy="432048"/>
          </a:xfrm>
          <a:prstGeom prst="rightArrow">
            <a:avLst>
              <a:gd name="adj1" fmla="val 50000"/>
              <a:gd name="adj2" fmla="val 3200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p>
        </p:txBody>
      </p:sp>
      <p:sp>
        <p:nvSpPr>
          <p:cNvPr id="31" name="右矢印 30"/>
          <p:cNvSpPr/>
          <p:nvPr/>
        </p:nvSpPr>
        <p:spPr>
          <a:xfrm rot="20377950" flipV="1">
            <a:off x="5060462" y="4777623"/>
            <a:ext cx="920069" cy="432048"/>
          </a:xfrm>
          <a:prstGeom prst="rightArrow">
            <a:avLst>
              <a:gd name="adj1" fmla="val 50000"/>
              <a:gd name="adj2" fmla="val 320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3" name="右矢印 32"/>
          <p:cNvSpPr/>
          <p:nvPr/>
        </p:nvSpPr>
        <p:spPr>
          <a:xfrm>
            <a:off x="6977254" y="4227140"/>
            <a:ext cx="920069" cy="432048"/>
          </a:xfrm>
          <a:prstGeom prst="rightArrow">
            <a:avLst>
              <a:gd name="adj1" fmla="val 50000"/>
              <a:gd name="adj2" fmla="val 32004"/>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dirty="0"/>
          </a:p>
        </p:txBody>
      </p:sp>
      <p:sp>
        <p:nvSpPr>
          <p:cNvPr id="19" name="右矢印 18"/>
          <p:cNvSpPr/>
          <p:nvPr/>
        </p:nvSpPr>
        <p:spPr>
          <a:xfrm>
            <a:off x="1152347" y="3464805"/>
            <a:ext cx="920069" cy="432048"/>
          </a:xfrm>
          <a:prstGeom prst="rightArrow">
            <a:avLst>
              <a:gd name="adj1" fmla="val 50000"/>
              <a:gd name="adj2" fmla="val 3200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p>
        </p:txBody>
      </p:sp>
      <p:sp>
        <p:nvSpPr>
          <p:cNvPr id="4" name="円柱 3"/>
          <p:cNvSpPr/>
          <p:nvPr/>
        </p:nvSpPr>
        <p:spPr>
          <a:xfrm>
            <a:off x="120951" y="2462814"/>
            <a:ext cx="1031396" cy="1801156"/>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2000" dirty="0" smtClean="0"/>
              <a:t>中英</a:t>
            </a:r>
            <a:r>
              <a:rPr lang="en-US" altLang="ja-JP" sz="2000" dirty="0" smtClean="0"/>
              <a:t/>
            </a:r>
            <a:br>
              <a:rPr lang="en-US" altLang="ja-JP" sz="2000" dirty="0" smtClean="0"/>
            </a:br>
            <a:r>
              <a:rPr lang="ja-JP" altLang="en-US" sz="2000" dirty="0" smtClean="0"/>
              <a:t>データ</a:t>
            </a:r>
            <a:endParaRPr kumimoji="1" lang="en-US" altLang="ja-JP" sz="2000" dirty="0" smtClean="0"/>
          </a:p>
        </p:txBody>
      </p:sp>
      <p:sp>
        <p:nvSpPr>
          <p:cNvPr id="6" name="メモ 5"/>
          <p:cNvSpPr/>
          <p:nvPr/>
        </p:nvSpPr>
        <p:spPr>
          <a:xfrm>
            <a:off x="2121680" y="1952637"/>
            <a:ext cx="974471" cy="2311333"/>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000" dirty="0" smtClean="0"/>
              <a:t>中英</a:t>
            </a:r>
          </a:p>
          <a:p>
            <a:pPr algn="ctr"/>
            <a:r>
              <a:rPr lang="ja-JP" altLang="en-US" sz="2000" dirty="0" smtClean="0"/>
              <a:t>句ペア</a:t>
            </a:r>
            <a:endParaRPr kumimoji="1" lang="en-US" altLang="ja-JP" sz="2000" dirty="0" smtClean="0"/>
          </a:p>
        </p:txBody>
      </p:sp>
      <p:sp>
        <p:nvSpPr>
          <p:cNvPr id="10" name="メモ 9"/>
          <p:cNvSpPr/>
          <p:nvPr/>
        </p:nvSpPr>
        <p:spPr>
          <a:xfrm>
            <a:off x="6011873" y="3560403"/>
            <a:ext cx="952422" cy="1795873"/>
          </a:xfrm>
          <a:prstGeom prst="foldedCorne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ja-JP" altLang="en-US" sz="2000" dirty="0" smtClean="0"/>
              <a:t>中英日</a:t>
            </a:r>
            <a:endParaRPr kumimoji="1" lang="en-US" altLang="ja-JP" sz="2000" dirty="0" smtClean="0"/>
          </a:p>
          <a:p>
            <a:pPr algn="ctr"/>
            <a:r>
              <a:rPr lang="ja-JP" altLang="en-US" sz="2000" dirty="0" smtClean="0"/>
              <a:t>句ペア</a:t>
            </a:r>
            <a:endParaRPr kumimoji="1" lang="ja-JP" altLang="en-US" sz="2000" dirty="0"/>
          </a:p>
        </p:txBody>
      </p:sp>
      <p:sp>
        <p:nvSpPr>
          <p:cNvPr id="11" name="メモ 10"/>
          <p:cNvSpPr/>
          <p:nvPr/>
        </p:nvSpPr>
        <p:spPr>
          <a:xfrm>
            <a:off x="4061617" y="2466651"/>
            <a:ext cx="952422" cy="1789447"/>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2000" dirty="0" smtClean="0"/>
              <a:t>中英</a:t>
            </a:r>
            <a:r>
              <a:rPr lang="en-US" altLang="ja-JP" sz="2000" dirty="0" smtClean="0"/>
              <a:t/>
            </a:r>
            <a:br>
              <a:rPr lang="en-US" altLang="ja-JP" sz="2000" dirty="0" smtClean="0"/>
            </a:br>
            <a:r>
              <a:rPr lang="ja-JP" altLang="en-US" sz="2000" dirty="0" smtClean="0"/>
              <a:t>句ペア</a:t>
            </a:r>
            <a:endParaRPr kumimoji="1" lang="ja-JP" altLang="en-US" sz="2000" dirty="0"/>
          </a:p>
        </p:txBody>
      </p:sp>
      <p:sp>
        <p:nvSpPr>
          <p:cNvPr id="18" name="角丸四角形 17"/>
          <p:cNvSpPr/>
          <p:nvPr/>
        </p:nvSpPr>
        <p:spPr>
          <a:xfrm>
            <a:off x="7193634" y="2466651"/>
            <a:ext cx="544266" cy="4027283"/>
          </a:xfrm>
          <a:prstGeom prst="roundRect">
            <a:avLst/>
          </a:prstGeom>
        </p:spPr>
        <p:style>
          <a:lnRef idx="1">
            <a:schemeClr val="accent3"/>
          </a:lnRef>
          <a:fillRef idx="3">
            <a:schemeClr val="accent3"/>
          </a:fillRef>
          <a:effectRef idx="2">
            <a:schemeClr val="accent3"/>
          </a:effectRef>
          <a:fontRef idx="minor">
            <a:schemeClr val="lt1"/>
          </a:fontRef>
        </p:style>
        <p:txBody>
          <a:bodyPr vert="eaVert" rtlCol="0" anchor="ctr"/>
          <a:lstStyle/>
          <a:p>
            <a:pPr algn="ctr"/>
            <a:r>
              <a:rPr kumimoji="1" lang="ja-JP" altLang="en-US" sz="2000" dirty="0" smtClean="0"/>
              <a:t>フィルタリング２</a:t>
            </a:r>
            <a:endParaRPr kumimoji="1" lang="en-US" altLang="ja-JP" sz="2000" dirty="0" smtClean="0"/>
          </a:p>
        </p:txBody>
      </p:sp>
      <p:sp>
        <p:nvSpPr>
          <p:cNvPr id="32" name="メモ 31"/>
          <p:cNvSpPr/>
          <p:nvPr/>
        </p:nvSpPr>
        <p:spPr>
          <a:xfrm>
            <a:off x="7952577" y="3689983"/>
            <a:ext cx="952422" cy="1513439"/>
          </a:xfrm>
          <a:prstGeom prst="foldedCorne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ja-JP" altLang="en-US" sz="2000" dirty="0" smtClean="0"/>
              <a:t>中英日</a:t>
            </a:r>
            <a:r>
              <a:rPr kumimoji="1" lang="en-US" altLang="ja-JP" sz="2000" dirty="0" smtClean="0"/>
              <a:t/>
            </a:r>
            <a:br>
              <a:rPr kumimoji="1" lang="en-US" altLang="ja-JP" sz="2000" dirty="0" smtClean="0"/>
            </a:br>
            <a:r>
              <a:rPr kumimoji="1" lang="ja-JP" altLang="en-US" sz="2000" dirty="0" smtClean="0"/>
              <a:t>専門</a:t>
            </a:r>
            <a:r>
              <a:rPr kumimoji="1" lang="en-US" altLang="ja-JP" sz="2000" dirty="0" smtClean="0"/>
              <a:t/>
            </a:r>
            <a:br>
              <a:rPr kumimoji="1" lang="en-US" altLang="ja-JP" sz="2000" dirty="0" smtClean="0"/>
            </a:br>
            <a:r>
              <a:rPr kumimoji="1" lang="ja-JP" altLang="en-US" sz="2000" dirty="0" smtClean="0"/>
              <a:t>用語</a:t>
            </a:r>
            <a:r>
              <a:rPr kumimoji="1" lang="en-US" altLang="ja-JP" sz="2000" dirty="0" smtClean="0"/>
              <a:t/>
            </a:r>
            <a:br>
              <a:rPr kumimoji="1" lang="en-US" altLang="ja-JP" sz="2000" dirty="0" smtClean="0"/>
            </a:br>
            <a:r>
              <a:rPr kumimoji="1" lang="ja-JP" altLang="en-US" sz="2000" dirty="0" smtClean="0"/>
              <a:t>辞書</a:t>
            </a:r>
            <a:endParaRPr kumimoji="1" lang="ja-JP" altLang="en-US" sz="2000" dirty="0"/>
          </a:p>
        </p:txBody>
      </p:sp>
      <p:sp>
        <p:nvSpPr>
          <p:cNvPr id="34" name="角丸四角形 33"/>
          <p:cNvSpPr/>
          <p:nvPr/>
        </p:nvSpPr>
        <p:spPr>
          <a:xfrm>
            <a:off x="5240860" y="2462814"/>
            <a:ext cx="544266" cy="4027283"/>
          </a:xfrm>
          <a:prstGeom prst="roundRect">
            <a:avLst/>
          </a:prstGeom>
          <a:gradFill>
            <a:gsLst>
              <a:gs pos="0">
                <a:schemeClr val="bg2">
                  <a:lumMod val="50000"/>
                </a:schemeClr>
              </a:gs>
              <a:gs pos="100000">
                <a:schemeClr val="bg2">
                  <a:lumMod val="90000"/>
                </a:schemeClr>
              </a:gs>
            </a:gsLst>
          </a:gradFill>
        </p:spPr>
        <p:style>
          <a:lnRef idx="1">
            <a:schemeClr val="accent5"/>
          </a:lnRef>
          <a:fillRef idx="3">
            <a:schemeClr val="accent5"/>
          </a:fillRef>
          <a:effectRef idx="2">
            <a:schemeClr val="accent5"/>
          </a:effectRef>
          <a:fontRef idx="minor">
            <a:schemeClr val="lt1"/>
          </a:fontRef>
        </p:style>
        <p:txBody>
          <a:bodyPr vert="eaVert" rtlCol="0" anchor="ctr"/>
          <a:lstStyle/>
          <a:p>
            <a:pPr algn="ctr"/>
            <a:r>
              <a:rPr kumimoji="1" lang="ja-JP" altLang="en-US" sz="2000" dirty="0" smtClean="0"/>
              <a:t>英語を基準とした結合</a:t>
            </a:r>
            <a:endParaRPr kumimoji="1" lang="ja-JP" altLang="en-US" sz="2000" dirty="0"/>
          </a:p>
        </p:txBody>
      </p:sp>
      <p:sp>
        <p:nvSpPr>
          <p:cNvPr id="37" name="右矢印 36"/>
          <p:cNvSpPr/>
          <p:nvPr/>
        </p:nvSpPr>
        <p:spPr>
          <a:xfrm>
            <a:off x="3096151" y="4924228"/>
            <a:ext cx="920069" cy="432048"/>
          </a:xfrm>
          <a:prstGeom prst="rightArrow">
            <a:avLst>
              <a:gd name="adj1" fmla="val 50000"/>
              <a:gd name="adj2" fmla="val 320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8" name="右矢印 37"/>
          <p:cNvSpPr/>
          <p:nvPr/>
        </p:nvSpPr>
        <p:spPr>
          <a:xfrm>
            <a:off x="1152347" y="4924228"/>
            <a:ext cx="920069" cy="432048"/>
          </a:xfrm>
          <a:prstGeom prst="rightArrow">
            <a:avLst>
              <a:gd name="adj1" fmla="val 50000"/>
              <a:gd name="adj2" fmla="val 320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9" name="円柱 38"/>
          <p:cNvSpPr/>
          <p:nvPr/>
        </p:nvSpPr>
        <p:spPr>
          <a:xfrm>
            <a:off x="120951" y="4551558"/>
            <a:ext cx="1031396" cy="180115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t>日英</a:t>
            </a:r>
            <a:r>
              <a:rPr kumimoji="1" lang="en-US" altLang="ja-JP" sz="2000" dirty="0" smtClean="0"/>
              <a:t/>
            </a:r>
            <a:br>
              <a:rPr kumimoji="1" lang="en-US" altLang="ja-JP" sz="2000" dirty="0" smtClean="0"/>
            </a:br>
            <a:r>
              <a:rPr kumimoji="1" lang="ja-JP" altLang="en-US" sz="2000" dirty="0" smtClean="0"/>
              <a:t>データ</a:t>
            </a:r>
            <a:endParaRPr kumimoji="1" lang="en-US" altLang="ja-JP" sz="2000" dirty="0" smtClean="0"/>
          </a:p>
        </p:txBody>
      </p:sp>
      <p:sp>
        <p:nvSpPr>
          <p:cNvPr id="40" name="メモ 39"/>
          <p:cNvSpPr/>
          <p:nvPr/>
        </p:nvSpPr>
        <p:spPr>
          <a:xfrm>
            <a:off x="2121680" y="4511159"/>
            <a:ext cx="974471" cy="2311333"/>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t>日英</a:t>
            </a:r>
            <a:endParaRPr kumimoji="1" lang="en-US" altLang="ja-JP" sz="2000" dirty="0" smtClean="0"/>
          </a:p>
          <a:p>
            <a:pPr algn="ctr"/>
            <a:r>
              <a:rPr lang="ja-JP" altLang="en-US" sz="2000" dirty="0" smtClean="0"/>
              <a:t>句ペア</a:t>
            </a:r>
            <a:endParaRPr kumimoji="1" lang="ja-JP" altLang="en-US" sz="2000" dirty="0"/>
          </a:p>
        </p:txBody>
      </p:sp>
      <p:sp>
        <p:nvSpPr>
          <p:cNvPr id="41" name="メモ 40"/>
          <p:cNvSpPr/>
          <p:nvPr/>
        </p:nvSpPr>
        <p:spPr>
          <a:xfrm>
            <a:off x="4061617" y="4563267"/>
            <a:ext cx="952422" cy="1789447"/>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t>日英</a:t>
            </a:r>
            <a:r>
              <a:rPr lang="en-US" altLang="ja-JP" sz="2000" dirty="0"/>
              <a:t/>
            </a:r>
            <a:br>
              <a:rPr lang="en-US" altLang="ja-JP" sz="2000" dirty="0"/>
            </a:br>
            <a:r>
              <a:rPr lang="ja-JP" altLang="en-US" sz="2000" dirty="0" smtClean="0"/>
              <a:t>句ペア</a:t>
            </a:r>
            <a:endParaRPr kumimoji="1" lang="en-US" altLang="ja-JP" sz="2000" dirty="0" smtClean="0"/>
          </a:p>
        </p:txBody>
      </p:sp>
      <p:sp>
        <p:nvSpPr>
          <p:cNvPr id="8" name="角丸四角形 7"/>
          <p:cNvSpPr/>
          <p:nvPr/>
        </p:nvSpPr>
        <p:spPr>
          <a:xfrm>
            <a:off x="1342846" y="2314784"/>
            <a:ext cx="544266" cy="4179149"/>
          </a:xfrm>
          <a:prstGeom prst="roundRect">
            <a:avLst/>
          </a:prstGeom>
        </p:spPr>
        <p:style>
          <a:lnRef idx="1">
            <a:schemeClr val="accent6"/>
          </a:lnRef>
          <a:fillRef idx="3">
            <a:schemeClr val="accent6"/>
          </a:fillRef>
          <a:effectRef idx="2">
            <a:schemeClr val="accent6"/>
          </a:effectRef>
          <a:fontRef idx="minor">
            <a:schemeClr val="lt1"/>
          </a:fontRef>
        </p:style>
        <p:txBody>
          <a:bodyPr vert="eaVert" rtlCol="0" anchor="ctr"/>
          <a:lstStyle/>
          <a:p>
            <a:pPr algn="ctr"/>
            <a:r>
              <a:rPr kumimoji="1" lang="ja-JP" altLang="en-US" sz="2000" dirty="0" smtClean="0"/>
              <a:t>単語アライメント＆句ペアの抽出</a:t>
            </a:r>
            <a:endParaRPr kumimoji="1" lang="ja-JP" altLang="en-US" sz="2000" dirty="0"/>
          </a:p>
        </p:txBody>
      </p:sp>
      <p:sp>
        <p:nvSpPr>
          <p:cNvPr id="9" name="角丸四角形 8"/>
          <p:cNvSpPr/>
          <p:nvPr/>
        </p:nvSpPr>
        <p:spPr>
          <a:xfrm>
            <a:off x="3286491" y="2314785"/>
            <a:ext cx="544266" cy="4179149"/>
          </a:xfrm>
          <a:prstGeom prst="roundRect">
            <a:avLst/>
          </a:prstGeom>
        </p:spPr>
        <p:style>
          <a:lnRef idx="1">
            <a:schemeClr val="accent5"/>
          </a:lnRef>
          <a:fillRef idx="3">
            <a:schemeClr val="accent5"/>
          </a:fillRef>
          <a:effectRef idx="2">
            <a:schemeClr val="accent5"/>
          </a:effectRef>
          <a:fontRef idx="minor">
            <a:schemeClr val="lt1"/>
          </a:fontRef>
        </p:style>
        <p:txBody>
          <a:bodyPr vert="eaVert" rtlCol="0" anchor="ctr"/>
          <a:lstStyle/>
          <a:p>
            <a:pPr algn="ctr"/>
            <a:r>
              <a:rPr kumimoji="1" lang="ja-JP" altLang="en-US" sz="2000" dirty="0" smtClean="0"/>
              <a:t>フィルタリング</a:t>
            </a:r>
            <a:r>
              <a:rPr lang="ja-JP" altLang="en-US" sz="2000" dirty="0" smtClean="0"/>
              <a:t>１</a:t>
            </a:r>
            <a:endParaRPr kumimoji="1" lang="en-US" altLang="ja-JP" sz="2000" dirty="0" smtClean="0"/>
          </a:p>
        </p:txBody>
      </p:sp>
      <p:sp>
        <p:nvSpPr>
          <p:cNvPr id="62" name="Shape 42"/>
          <p:cNvSpPr/>
          <p:nvPr/>
        </p:nvSpPr>
        <p:spPr>
          <a:xfrm>
            <a:off x="7134410" y="527486"/>
            <a:ext cx="1140537" cy="130805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defTabSz="457200">
              <a:defRPr sz="1800"/>
            </a:pPr>
            <a:r>
              <a:rPr sz="1600" dirty="0" smtClean="0">
                <a:latin typeface="ＭＳ Ｐ明朝"/>
                <a:ea typeface="ＭＳ Ｐ明朝"/>
                <a:cs typeface="ＭＳ Ｐ明朝"/>
                <a:sym typeface="ＭＳ Ｐ明朝"/>
              </a:rPr>
              <a:t>翻訳</a:t>
            </a:r>
            <a:endParaRPr sz="1600" dirty="0" smtClean="0">
              <a:latin typeface="Helvetica Light"/>
              <a:ea typeface="Helvetica Light"/>
              <a:cs typeface="Helvetica Light"/>
              <a:sym typeface="Helvetica Light"/>
            </a:endParaRPr>
          </a:p>
          <a:p>
            <a:pPr lvl="0" defTabSz="457200">
              <a:defRPr sz="1800"/>
            </a:pPr>
            <a:endParaRPr sz="700" dirty="0">
              <a:latin typeface="ＭＳ Ｐ明朝"/>
              <a:ea typeface="ＭＳ Ｐ明朝"/>
              <a:cs typeface="ＭＳ Ｐ明朝"/>
              <a:sym typeface="ＭＳ Ｐ明朝"/>
            </a:endParaRPr>
          </a:p>
          <a:p>
            <a:pPr lvl="0" defTabSz="457200">
              <a:defRPr sz="1800"/>
            </a:pPr>
            <a:r>
              <a:rPr sz="1600" dirty="0">
                <a:latin typeface="ＭＳ Ｐ明朝"/>
                <a:ea typeface="ＭＳ Ｐ明朝"/>
                <a:cs typeface="ＭＳ Ｐ明朝"/>
                <a:sym typeface="ＭＳ Ｐ明朝"/>
              </a:rPr>
              <a:t>機械 翻訳</a:t>
            </a:r>
            <a:endParaRPr sz="1600" dirty="0">
              <a:latin typeface="Calibri"/>
              <a:ea typeface="Calibri"/>
              <a:cs typeface="Calibri"/>
              <a:sym typeface="Calibri"/>
            </a:endParaRPr>
          </a:p>
          <a:p>
            <a:pPr lvl="0" defTabSz="457200">
              <a:defRPr sz="1800"/>
            </a:pPr>
            <a:endParaRPr sz="700" dirty="0">
              <a:latin typeface="ＭＳ Ｐ明朝"/>
              <a:ea typeface="ＭＳ Ｐ明朝"/>
              <a:cs typeface="ＭＳ Ｐ明朝"/>
              <a:sym typeface="ＭＳ Ｐ明朝"/>
            </a:endParaRPr>
          </a:p>
          <a:p>
            <a:pPr lvl="0" defTabSz="457200">
              <a:defRPr sz="1800"/>
            </a:pPr>
            <a:r>
              <a:rPr sz="1600" dirty="0">
                <a:latin typeface="ＭＳ Ｐ明朝"/>
                <a:ea typeface="ＭＳ Ｐ明朝"/>
                <a:cs typeface="ＭＳ Ｐ明朝"/>
                <a:sym typeface="ＭＳ Ｐ明朝"/>
              </a:rPr>
              <a:t>自動 翻訳</a:t>
            </a:r>
            <a:endParaRPr sz="1600" dirty="0">
              <a:latin typeface="Calibri"/>
              <a:ea typeface="Calibri"/>
              <a:cs typeface="Calibri"/>
              <a:sym typeface="Calibri"/>
            </a:endParaRPr>
          </a:p>
          <a:p>
            <a:pPr lvl="0" defTabSz="457200">
              <a:defRPr sz="1800"/>
            </a:pPr>
            <a:endParaRPr sz="700" dirty="0">
              <a:latin typeface="ＭＳ Ｐ明朝"/>
              <a:ea typeface="ＭＳ Ｐ明朝"/>
              <a:cs typeface="ＭＳ Ｐ明朝"/>
              <a:sym typeface="ＭＳ Ｐ明朝"/>
            </a:endParaRPr>
          </a:p>
          <a:p>
            <a:pPr lvl="0" defTabSz="457200">
              <a:defRPr sz="1800"/>
            </a:pPr>
            <a:r>
              <a:rPr sz="1600" dirty="0" smtClean="0">
                <a:latin typeface="ＭＳ Ｐ明朝"/>
                <a:ea typeface="ＭＳ Ｐ明朝"/>
                <a:cs typeface="ＭＳ Ｐ明朝"/>
                <a:sym typeface="ＭＳ Ｐ明朝"/>
              </a:rPr>
              <a:t>機械 翻訳</a:t>
            </a:r>
            <a:r>
              <a:rPr lang="en-US" sz="1600" dirty="0" smtClean="0">
                <a:latin typeface="ＭＳ Ｐ明朝"/>
                <a:ea typeface="ＭＳ Ｐ明朝"/>
                <a:cs typeface="ＭＳ Ｐ明朝"/>
                <a:sym typeface="ＭＳ Ｐ明朝"/>
              </a:rPr>
              <a:t> </a:t>
            </a:r>
            <a:r>
              <a:rPr lang="ja-JP" altLang="en-US" sz="1600" dirty="0" smtClean="0">
                <a:latin typeface="ＭＳ Ｐ明朝"/>
                <a:ea typeface="ＭＳ Ｐ明朝"/>
                <a:cs typeface="ＭＳ Ｐ明朝"/>
                <a:sym typeface="ＭＳ Ｐ明朝"/>
              </a:rPr>
              <a:t>の</a:t>
            </a:r>
            <a:endParaRPr sz="1600" dirty="0">
              <a:latin typeface="ＭＳ Ｐ明朝"/>
              <a:ea typeface="ＭＳ Ｐ明朝"/>
              <a:cs typeface="ＭＳ Ｐ明朝"/>
              <a:sym typeface="ＭＳ Ｐ明朝"/>
            </a:endParaRPr>
          </a:p>
        </p:txBody>
      </p:sp>
      <p:sp>
        <p:nvSpPr>
          <p:cNvPr id="63" name="Shape 43"/>
          <p:cNvSpPr/>
          <p:nvPr/>
        </p:nvSpPr>
        <p:spPr>
          <a:xfrm>
            <a:off x="755112" y="673823"/>
            <a:ext cx="1246491" cy="104643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algn="l" defTabSz="457200">
              <a:defRPr sz="1800"/>
            </a:pPr>
            <a:r>
              <a:rPr sz="1600" dirty="0">
                <a:latin typeface="ＭＳ Ｐ明朝"/>
                <a:ea typeface="ＭＳ Ｐ明朝"/>
                <a:cs typeface="ＭＳ Ｐ明朝"/>
                <a:sym typeface="ＭＳ Ｐ明朝"/>
              </a:rPr>
              <a:t>机器 翻译</a:t>
            </a:r>
            <a:endParaRPr sz="1600" dirty="0">
              <a:latin typeface="Helvetica Light"/>
              <a:ea typeface="Helvetica Light"/>
              <a:cs typeface="Helvetica Light"/>
              <a:sym typeface="Helvetica Light"/>
            </a:endParaRPr>
          </a:p>
          <a:p>
            <a:pPr lvl="0" algn="l" defTabSz="457200">
              <a:defRPr sz="1800"/>
            </a:pPr>
            <a:endParaRPr sz="700" dirty="0">
              <a:latin typeface="ＭＳ Ｐ明朝"/>
              <a:ea typeface="ＭＳ Ｐ明朝"/>
              <a:cs typeface="ＭＳ Ｐ明朝"/>
              <a:sym typeface="ＭＳ Ｐ明朝"/>
            </a:endParaRPr>
          </a:p>
          <a:p>
            <a:pPr lvl="0" algn="l" defTabSz="457200">
              <a:defRPr sz="1800"/>
            </a:pPr>
            <a:r>
              <a:rPr sz="1600" dirty="0">
                <a:latin typeface="ＭＳ Ｐ明朝"/>
                <a:ea typeface="ＭＳ Ｐ明朝"/>
                <a:cs typeface="ＭＳ Ｐ明朝"/>
                <a:sym typeface="ＭＳ Ｐ明朝"/>
              </a:rPr>
              <a:t>机器 翻译 </a:t>
            </a:r>
            <a:r>
              <a:rPr lang="en-US" sz="1600" dirty="0" smtClean="0">
                <a:latin typeface="ＭＳ Ｐ明朝"/>
                <a:ea typeface="ＭＳ Ｐ明朝"/>
                <a:cs typeface="ＭＳ Ｐ明朝"/>
                <a:sym typeface="ＭＳ Ｐ明朝"/>
              </a:rPr>
              <a:t>中</a:t>
            </a:r>
            <a:endParaRPr sz="1600" dirty="0">
              <a:latin typeface="Calibri"/>
              <a:ea typeface="Calibri"/>
              <a:cs typeface="Calibri"/>
              <a:sym typeface="Calibri"/>
            </a:endParaRPr>
          </a:p>
          <a:p>
            <a:pPr lvl="0" algn="l" defTabSz="457200">
              <a:defRPr sz="1800"/>
            </a:pPr>
            <a:endParaRPr sz="700" dirty="0">
              <a:latin typeface="ＭＳ Ｐ明朝"/>
              <a:ea typeface="ＭＳ Ｐ明朝"/>
              <a:cs typeface="ＭＳ Ｐ明朝"/>
              <a:sym typeface="ＭＳ Ｐ明朝"/>
            </a:endParaRPr>
          </a:p>
          <a:p>
            <a:pPr lvl="0" algn="l" defTabSz="457200">
              <a:defRPr sz="1800"/>
            </a:pPr>
            <a:r>
              <a:rPr sz="1600" dirty="0">
                <a:latin typeface="ＭＳ Ｐ明朝"/>
                <a:ea typeface="ＭＳ Ｐ明朝"/>
                <a:cs typeface="ＭＳ Ｐ明朝"/>
                <a:sym typeface="ＭＳ Ｐ明朝"/>
              </a:rPr>
              <a:t>的 机器 翻译</a:t>
            </a:r>
          </a:p>
        </p:txBody>
      </p:sp>
      <p:sp>
        <p:nvSpPr>
          <p:cNvPr id="64" name="Shape 44"/>
          <p:cNvSpPr/>
          <p:nvPr/>
        </p:nvSpPr>
        <p:spPr>
          <a:xfrm>
            <a:off x="664748" y="527485"/>
            <a:ext cx="5663577" cy="1356217"/>
          </a:xfrm>
          <a:prstGeom prst="roundRect">
            <a:avLst>
              <a:gd name="adj" fmla="val 16667"/>
            </a:avLst>
          </a:prstGeom>
          <a:ln w="25400">
            <a:solidFill>
              <a:srgbClr val="FB9B89"/>
            </a:solidFill>
          </a:ln>
        </p:spPr>
        <p:txBody>
          <a:bodyPr lIns="0" tIns="0" rIns="0" bIns="0" anchor="ctr"/>
          <a:lstStyle/>
          <a:p>
            <a:pPr lvl="0">
              <a:defRPr sz="2400">
                <a:solidFill>
                  <a:srgbClr val="FFFFFF"/>
                </a:solidFill>
                <a:latin typeface="Helvetica Light"/>
                <a:ea typeface="Helvetica Light"/>
                <a:cs typeface="Helvetica Light"/>
                <a:sym typeface="Helvetica Light"/>
              </a:defRPr>
            </a:pPr>
            <a:endParaRPr/>
          </a:p>
        </p:txBody>
      </p:sp>
      <p:sp>
        <p:nvSpPr>
          <p:cNvPr id="65" name="Shape 45"/>
          <p:cNvSpPr/>
          <p:nvPr/>
        </p:nvSpPr>
        <p:spPr>
          <a:xfrm>
            <a:off x="3404310" y="1032624"/>
            <a:ext cx="1942595" cy="36932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sz="2000">
                <a:latin typeface="ＭＳ Ｐ明朝"/>
                <a:ea typeface="ＭＳ Ｐ明朝"/>
                <a:cs typeface="ＭＳ Ｐ明朝"/>
                <a:sym typeface="ＭＳ Ｐ明朝"/>
              </a:defRPr>
            </a:lvl1pPr>
          </a:lstStyle>
          <a:p>
            <a:pPr lvl="0">
              <a:defRPr sz="1800"/>
            </a:pPr>
            <a:r>
              <a:rPr sz="1800" dirty="0"/>
              <a:t>machine translation</a:t>
            </a:r>
          </a:p>
        </p:txBody>
      </p:sp>
      <p:sp>
        <p:nvSpPr>
          <p:cNvPr id="66" name="Shape 46"/>
          <p:cNvSpPr/>
          <p:nvPr/>
        </p:nvSpPr>
        <p:spPr>
          <a:xfrm flipV="1">
            <a:off x="5395145" y="987672"/>
            <a:ext cx="1641880" cy="200056"/>
          </a:xfrm>
          <a:prstGeom prst="line">
            <a:avLst/>
          </a:prstGeom>
          <a:ln w="25400">
            <a:solidFill>
              <a:srgbClr val="4F81BD"/>
            </a:solidFill>
            <a:round/>
          </a:ln>
          <a:effectLst>
            <a:outerShdw blurRad="38100" dist="20000" dir="5400000" rotWithShape="0">
              <a:srgbClr val="000000">
                <a:alpha val="37998"/>
              </a:srgbClr>
            </a:outerShdw>
          </a:effectLst>
        </p:spPr>
        <p:txBody>
          <a:bodyPr lIns="0" tIns="0" rIns="0" bIns="0"/>
          <a:lstStyle/>
          <a:p>
            <a:pPr lvl="0" algn="l" defTabSz="457200">
              <a:defRPr sz="1200">
                <a:latin typeface="+mj-lt"/>
                <a:ea typeface="+mj-ea"/>
                <a:cs typeface="+mj-cs"/>
                <a:sym typeface="Helvetica"/>
              </a:defRPr>
            </a:pPr>
            <a:endParaRPr/>
          </a:p>
        </p:txBody>
      </p:sp>
      <p:sp>
        <p:nvSpPr>
          <p:cNvPr id="67" name="Shape 47"/>
          <p:cNvSpPr/>
          <p:nvPr/>
        </p:nvSpPr>
        <p:spPr>
          <a:xfrm>
            <a:off x="2662641" y="527485"/>
            <a:ext cx="5700544" cy="1356217"/>
          </a:xfrm>
          <a:prstGeom prst="roundRect">
            <a:avLst>
              <a:gd name="adj" fmla="val 16667"/>
            </a:avLst>
          </a:prstGeom>
          <a:ln w="25400">
            <a:solidFill>
              <a:srgbClr val="83C2FD"/>
            </a:solidFill>
          </a:ln>
        </p:spPr>
        <p:txBody>
          <a:bodyPr lIns="0" tIns="0" rIns="0" bIns="0" anchor="ctr"/>
          <a:lstStyle/>
          <a:p>
            <a:pPr lvl="0">
              <a:defRPr sz="2400">
                <a:solidFill>
                  <a:srgbClr val="FFFFFF"/>
                </a:solidFill>
                <a:latin typeface="Helvetica Light"/>
                <a:ea typeface="Helvetica Light"/>
                <a:cs typeface="Helvetica Light"/>
                <a:sym typeface="Helvetica Light"/>
              </a:defRPr>
            </a:pPr>
            <a:endParaRPr/>
          </a:p>
        </p:txBody>
      </p:sp>
      <p:sp>
        <p:nvSpPr>
          <p:cNvPr id="68" name="Shape 48"/>
          <p:cNvSpPr/>
          <p:nvPr/>
        </p:nvSpPr>
        <p:spPr>
          <a:xfrm>
            <a:off x="5395144" y="1187729"/>
            <a:ext cx="1641881" cy="200048"/>
          </a:xfrm>
          <a:prstGeom prst="line">
            <a:avLst/>
          </a:prstGeom>
          <a:ln w="25400">
            <a:solidFill>
              <a:srgbClr val="4F81BD"/>
            </a:solidFill>
            <a:round/>
          </a:ln>
          <a:effectLst>
            <a:outerShdw blurRad="38100" dist="20000" dir="5400000" rotWithShape="0">
              <a:srgbClr val="000000">
                <a:alpha val="37998"/>
              </a:srgbClr>
            </a:outerShdw>
          </a:effectLst>
        </p:spPr>
        <p:txBody>
          <a:bodyPr lIns="0" tIns="0" rIns="0" bIns="0"/>
          <a:lstStyle/>
          <a:p>
            <a:pPr lvl="0" algn="l" defTabSz="457200">
              <a:defRPr sz="1200">
                <a:latin typeface="+mj-lt"/>
                <a:ea typeface="+mj-ea"/>
                <a:cs typeface="+mj-cs"/>
                <a:sym typeface="Helvetica"/>
              </a:defRPr>
            </a:pPr>
            <a:endParaRPr/>
          </a:p>
        </p:txBody>
      </p:sp>
      <p:sp>
        <p:nvSpPr>
          <p:cNvPr id="69" name="Shape 49"/>
          <p:cNvSpPr/>
          <p:nvPr/>
        </p:nvSpPr>
        <p:spPr>
          <a:xfrm>
            <a:off x="1825771" y="830340"/>
            <a:ext cx="1480355" cy="400104"/>
          </a:xfrm>
          <a:prstGeom prst="line">
            <a:avLst/>
          </a:prstGeom>
          <a:ln w="25400">
            <a:solidFill>
              <a:srgbClr val="FA694E"/>
            </a:solidFill>
            <a:round/>
          </a:ln>
          <a:effectLst>
            <a:outerShdw blurRad="38100" dist="20000" dir="5400000" rotWithShape="0">
              <a:srgbClr val="000000">
                <a:alpha val="37998"/>
              </a:srgbClr>
            </a:outerShdw>
          </a:effectLst>
        </p:spPr>
        <p:txBody>
          <a:bodyPr lIns="0" tIns="0" rIns="0" bIns="0"/>
          <a:lstStyle/>
          <a:p>
            <a:pPr lvl="0" algn="l" defTabSz="457200">
              <a:defRPr sz="1200">
                <a:latin typeface="+mj-lt"/>
                <a:ea typeface="+mj-ea"/>
                <a:cs typeface="+mj-cs"/>
                <a:sym typeface="Helvetica"/>
              </a:defRPr>
            </a:pPr>
            <a:endParaRPr/>
          </a:p>
        </p:txBody>
      </p:sp>
      <p:sp>
        <p:nvSpPr>
          <p:cNvPr id="70" name="Shape 50"/>
          <p:cNvSpPr/>
          <p:nvPr/>
        </p:nvSpPr>
        <p:spPr>
          <a:xfrm>
            <a:off x="1696744" y="75422"/>
            <a:ext cx="1785100" cy="461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800">
                <a:solidFill>
                  <a:srgbClr val="FB9B89"/>
                </a:solidFill>
                <a:latin typeface="ＭＳ Ｐ明朝"/>
                <a:ea typeface="ＭＳ Ｐ明朝"/>
                <a:cs typeface="ＭＳ Ｐ明朝"/>
                <a:sym typeface="ＭＳ Ｐ明朝"/>
              </a:defRPr>
            </a:lvl1pPr>
          </a:lstStyle>
          <a:p>
            <a:pPr lvl="0">
              <a:defRPr sz="1800">
                <a:solidFill>
                  <a:srgbClr val="000000"/>
                </a:solidFill>
              </a:defRPr>
            </a:pPr>
            <a:r>
              <a:rPr lang="en-US" sz="2400" dirty="0" err="1" smtClean="0">
                <a:solidFill>
                  <a:srgbClr val="FB9B89"/>
                </a:solidFill>
              </a:rPr>
              <a:t>中国語</a:t>
            </a:r>
            <a:r>
              <a:rPr sz="2400" dirty="0" err="1" smtClean="0">
                <a:solidFill>
                  <a:srgbClr val="FB9B89"/>
                </a:solidFill>
              </a:rPr>
              <a:t>-</a:t>
            </a:r>
            <a:r>
              <a:rPr lang="en-US" sz="2400" dirty="0" err="1" smtClean="0">
                <a:solidFill>
                  <a:srgbClr val="FB9B89"/>
                </a:solidFill>
              </a:rPr>
              <a:t>英語</a:t>
            </a:r>
            <a:endParaRPr sz="2400" dirty="0">
              <a:solidFill>
                <a:srgbClr val="FB9B89"/>
              </a:solidFill>
            </a:endParaRPr>
          </a:p>
        </p:txBody>
      </p:sp>
      <p:sp>
        <p:nvSpPr>
          <p:cNvPr id="71" name="Shape 51"/>
          <p:cNvSpPr/>
          <p:nvPr/>
        </p:nvSpPr>
        <p:spPr>
          <a:xfrm>
            <a:off x="5349310" y="75422"/>
            <a:ext cx="1785100" cy="461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800">
                <a:solidFill>
                  <a:srgbClr val="45A4FC"/>
                </a:solidFill>
                <a:latin typeface="ＭＳ Ｐ明朝"/>
                <a:ea typeface="ＭＳ Ｐ明朝"/>
                <a:cs typeface="ＭＳ Ｐ明朝"/>
                <a:sym typeface="ＭＳ Ｐ明朝"/>
              </a:defRPr>
            </a:lvl1pPr>
          </a:lstStyle>
          <a:p>
            <a:pPr lvl="0">
              <a:defRPr sz="1800">
                <a:solidFill>
                  <a:srgbClr val="000000"/>
                </a:solidFill>
              </a:defRPr>
            </a:pPr>
            <a:r>
              <a:rPr lang="ja-JP" altLang="en-US" sz="2400" dirty="0" smtClean="0">
                <a:solidFill>
                  <a:srgbClr val="45A4FC"/>
                </a:solidFill>
              </a:rPr>
              <a:t>英語</a:t>
            </a:r>
            <a:r>
              <a:rPr sz="2400" dirty="0" smtClean="0">
                <a:solidFill>
                  <a:srgbClr val="45A4FC"/>
                </a:solidFill>
              </a:rPr>
              <a:t>-</a:t>
            </a:r>
            <a:r>
              <a:rPr lang="ja-JP" altLang="en-US" sz="2400" dirty="0" smtClean="0">
                <a:solidFill>
                  <a:srgbClr val="45A4FC"/>
                </a:solidFill>
              </a:rPr>
              <a:t>日本語</a:t>
            </a:r>
            <a:endParaRPr sz="2400" dirty="0">
              <a:solidFill>
                <a:srgbClr val="45A4FC"/>
              </a:solidFill>
            </a:endParaRPr>
          </a:p>
        </p:txBody>
      </p:sp>
      <p:sp>
        <p:nvSpPr>
          <p:cNvPr id="2" name="スライド番号プレースホルダー 1"/>
          <p:cNvSpPr>
            <a:spLocks noGrp="1"/>
          </p:cNvSpPr>
          <p:nvPr>
            <p:ph type="sldNum" sz="quarter" idx="12"/>
          </p:nvPr>
        </p:nvSpPr>
        <p:spPr/>
        <p:txBody>
          <a:bodyPr/>
          <a:lstStyle/>
          <a:p>
            <a:fld id="{D7F747AE-5810-EA46-931B-83F06ACBD993}" type="slidenum">
              <a:rPr kumimoji="1" lang="ja-JP" altLang="en-US" smtClean="0"/>
              <a:t>42</a:t>
            </a:fld>
            <a:endParaRPr kumimoji="1" lang="ja-JP" altLang="en-US"/>
          </a:p>
        </p:txBody>
      </p:sp>
    </p:spTree>
    <p:extLst>
      <p:ext uri="{BB962C8B-B14F-4D97-AF65-F5344CB8AC3E}">
        <p14:creationId xmlns:p14="http://schemas.microsoft.com/office/powerpoint/2010/main" val="3059290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500"/>
                                        <p:tgtEl>
                                          <p:spTgt spid="3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ssolve">
                                      <p:cBhvr>
                                        <p:cTn id="16" dur="500"/>
                                        <p:tgtEl>
                                          <p:spTgt spid="3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dissolve">
                                      <p:cBhvr>
                                        <p:cTn id="37" dur="500"/>
                                        <p:tgtEl>
                                          <p:spTgt spid="3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dissolve">
                                      <p:cBhvr>
                                        <p:cTn id="40" dur="500"/>
                                        <p:tgtEl>
                                          <p:spTgt spid="3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dissolve">
                                      <p:cBhvr>
                                        <p:cTn id="43" dur="500"/>
                                        <p:tgtEl>
                                          <p:spTgt spid="3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dissolve">
                                      <p:cBhvr>
                                        <p:cTn id="46" dur="500"/>
                                        <p:tgtEl>
                                          <p:spTgt spid="3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dissolve">
                                      <p:cBhvr>
                                        <p:cTn id="49" dur="500"/>
                                        <p:tgtEl>
                                          <p:spTgt spid="3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dissolve">
                                      <p:cBhvr>
                                        <p:cTn id="52" dur="500"/>
                                        <p:tgtEl>
                                          <p:spTgt spid="4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dissolve">
                                      <p:cBhvr>
                                        <p:cTn id="55" dur="500"/>
                                        <p:tgtEl>
                                          <p:spTgt spid="4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dissolve">
                                      <p:cBhvr>
                                        <p:cTn id="58" dur="500"/>
                                        <p:tgtEl>
                                          <p:spTgt spid="8"/>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dissolve">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3" grpId="0" animBg="1"/>
      <p:bldP spid="19" grpId="0" animBg="1"/>
      <p:bldP spid="4" grpId="0" animBg="1"/>
      <p:bldP spid="6" grpId="0" animBg="1"/>
      <p:bldP spid="10" grpId="0" animBg="1"/>
      <p:bldP spid="11" grpId="0" animBg="1"/>
      <p:bldP spid="18" grpId="0" animBg="1"/>
      <p:bldP spid="32" grpId="0" animBg="1"/>
      <p:bldP spid="34" grpId="0" animBg="1"/>
      <p:bldP spid="37" grpId="0" animBg="1"/>
      <p:bldP spid="38" grpId="0" animBg="1"/>
      <p:bldP spid="39" grpId="0" animBg="1"/>
      <p:bldP spid="40" grpId="0" animBg="1"/>
      <p:bldP spid="41"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ja-JP" altLang="en-US" dirty="0" smtClean="0"/>
              <a:t>データセット</a:t>
            </a:r>
            <a:endParaRPr lang="ja-JP" altLang="en-US" dirty="0"/>
          </a:p>
        </p:txBody>
      </p:sp>
      <p:sp>
        <p:nvSpPr>
          <p:cNvPr id="6" name="コンテンツ プレースホルダー 5"/>
          <p:cNvSpPr>
            <a:spLocks noGrp="1"/>
          </p:cNvSpPr>
          <p:nvPr>
            <p:ph idx="1"/>
          </p:nvPr>
        </p:nvSpPr>
        <p:spPr>
          <a:xfrm>
            <a:off x="457199" y="1600200"/>
            <a:ext cx="8556151" cy="4525963"/>
          </a:xfrm>
        </p:spPr>
        <p:txBody>
          <a:bodyPr>
            <a:normAutofit fontScale="92500" lnSpcReduction="10000"/>
          </a:bodyPr>
          <a:lstStyle/>
          <a:p>
            <a:pPr>
              <a:buClr>
                <a:schemeClr val="tx1"/>
              </a:buClr>
            </a:pPr>
            <a:r>
              <a:rPr lang="ja-JP" altLang="en-US" dirty="0" smtClean="0">
                <a:solidFill>
                  <a:schemeClr val="accent2"/>
                </a:solidFill>
              </a:rPr>
              <a:t>中国語</a:t>
            </a:r>
            <a:r>
              <a:rPr lang="en-US" altLang="ja-JP" dirty="0" smtClean="0">
                <a:solidFill>
                  <a:schemeClr val="accent2"/>
                </a:solidFill>
              </a:rPr>
              <a:t>−</a:t>
            </a:r>
            <a:r>
              <a:rPr lang="ja-JP" altLang="en-US" dirty="0" smtClean="0">
                <a:solidFill>
                  <a:schemeClr val="accent2"/>
                </a:solidFill>
              </a:rPr>
              <a:t>英語</a:t>
            </a:r>
            <a:r>
              <a:rPr lang="ja-JP" altLang="en-US" dirty="0" smtClean="0"/>
              <a:t>対訳コーパス及び辞書</a:t>
            </a:r>
            <a:endParaRPr lang="en-US" altLang="ja-JP" dirty="0"/>
          </a:p>
          <a:p>
            <a:pPr lvl="1"/>
            <a:r>
              <a:rPr lang="en-US" altLang="ja-JP" dirty="0"/>
              <a:t>LCAS </a:t>
            </a:r>
            <a:r>
              <a:rPr lang="ja-JP" altLang="en-US" dirty="0" smtClean="0"/>
              <a:t>論文抄録</a:t>
            </a:r>
            <a:r>
              <a:rPr lang="en-US" altLang="ja-JP" dirty="0" smtClean="0"/>
              <a:t>: 6M</a:t>
            </a:r>
            <a:r>
              <a:rPr lang="ja-JP" altLang="en-US" dirty="0" smtClean="0"/>
              <a:t>文ペア</a:t>
            </a:r>
            <a:endParaRPr lang="en-US" altLang="ja-JP" dirty="0"/>
          </a:p>
          <a:p>
            <a:pPr lvl="1"/>
            <a:r>
              <a:rPr lang="en-US" altLang="ja-JP" dirty="0"/>
              <a:t>LCAS </a:t>
            </a:r>
            <a:r>
              <a:rPr lang="ja-JP" altLang="en-US" dirty="0" smtClean="0"/>
              <a:t>論文タイトル</a:t>
            </a:r>
            <a:r>
              <a:rPr lang="en-US" altLang="ja-JP" dirty="0" smtClean="0"/>
              <a:t>: 1M</a:t>
            </a:r>
            <a:r>
              <a:rPr lang="ja-JP" altLang="en-US" dirty="0" smtClean="0"/>
              <a:t>ペア</a:t>
            </a:r>
            <a:endParaRPr lang="en-US" altLang="ja-JP" dirty="0"/>
          </a:p>
          <a:p>
            <a:pPr lvl="1"/>
            <a:r>
              <a:rPr lang="en-US" altLang="ja-JP" dirty="0" smtClean="0"/>
              <a:t>Wikipedia</a:t>
            </a:r>
            <a:r>
              <a:rPr lang="ja-JP" altLang="en-US" dirty="0" smtClean="0"/>
              <a:t>記事タイトル</a:t>
            </a:r>
            <a:r>
              <a:rPr lang="en-US" altLang="ja-JP" dirty="0" smtClean="0"/>
              <a:t>: 151K</a:t>
            </a:r>
            <a:r>
              <a:rPr lang="ja-JP" altLang="en-US" dirty="0" smtClean="0"/>
              <a:t>ペア</a:t>
            </a:r>
            <a:endParaRPr lang="en-US" altLang="ja-JP" dirty="0"/>
          </a:p>
          <a:p>
            <a:pPr>
              <a:buClr>
                <a:schemeClr val="tx1"/>
              </a:buClr>
            </a:pPr>
            <a:r>
              <a:rPr lang="ja-JP" altLang="en-US" dirty="0" smtClean="0">
                <a:solidFill>
                  <a:schemeClr val="accent1"/>
                </a:solidFill>
              </a:rPr>
              <a:t>英語</a:t>
            </a:r>
            <a:r>
              <a:rPr lang="en-US" altLang="ja-JP" dirty="0" smtClean="0">
                <a:solidFill>
                  <a:schemeClr val="accent1"/>
                </a:solidFill>
              </a:rPr>
              <a:t>−</a:t>
            </a:r>
            <a:r>
              <a:rPr lang="ja-JP" altLang="en-US" dirty="0" smtClean="0">
                <a:solidFill>
                  <a:schemeClr val="accent1"/>
                </a:solidFill>
              </a:rPr>
              <a:t>日本語</a:t>
            </a:r>
            <a:r>
              <a:rPr lang="ja-JP" altLang="en-US" dirty="0" smtClean="0"/>
              <a:t>対訳</a:t>
            </a:r>
            <a:r>
              <a:rPr lang="ja-JP" altLang="en-US" dirty="0"/>
              <a:t>コーパス及び辞書</a:t>
            </a:r>
            <a:endParaRPr lang="en-US" altLang="ja-JP" dirty="0"/>
          </a:p>
          <a:p>
            <a:pPr lvl="1"/>
            <a:r>
              <a:rPr lang="en-US" altLang="ja-JP" dirty="0"/>
              <a:t>J-GLOBAL </a:t>
            </a:r>
            <a:r>
              <a:rPr lang="ja-JP" altLang="en-US" dirty="0" smtClean="0"/>
              <a:t>論文タイトル</a:t>
            </a:r>
            <a:r>
              <a:rPr lang="en-US" altLang="ja-JP" dirty="0" smtClean="0"/>
              <a:t>: 22.6M</a:t>
            </a:r>
            <a:r>
              <a:rPr lang="ja-JP" altLang="en-US" dirty="0" smtClean="0"/>
              <a:t>ペア</a:t>
            </a:r>
            <a:endParaRPr lang="en-US" altLang="ja-JP" dirty="0"/>
          </a:p>
          <a:p>
            <a:pPr lvl="1"/>
            <a:r>
              <a:rPr lang="en-US" altLang="ja-JP" dirty="0"/>
              <a:t>JICST </a:t>
            </a:r>
            <a:r>
              <a:rPr lang="ja-JP" altLang="en-US" dirty="0" smtClean="0"/>
              <a:t>論文抄録</a:t>
            </a:r>
            <a:r>
              <a:rPr lang="en-US" altLang="ja-JP" dirty="0" smtClean="0"/>
              <a:t>: 19.9M</a:t>
            </a:r>
            <a:r>
              <a:rPr lang="ja-JP" altLang="en-US" dirty="0" smtClean="0"/>
              <a:t>文ペア</a:t>
            </a:r>
            <a:endParaRPr lang="en-US" altLang="ja-JP" dirty="0"/>
          </a:p>
          <a:p>
            <a:pPr lvl="1"/>
            <a:r>
              <a:rPr lang="en-US" altLang="ja-JP" dirty="0"/>
              <a:t>LCAS </a:t>
            </a:r>
            <a:r>
              <a:rPr lang="ja-JP" altLang="en-US" dirty="0" smtClean="0"/>
              <a:t>論文抄録</a:t>
            </a:r>
            <a:r>
              <a:rPr lang="en-US" altLang="ja-JP" dirty="0" smtClean="0"/>
              <a:t>: 3.5M</a:t>
            </a:r>
            <a:r>
              <a:rPr lang="ja-JP" altLang="en-US" dirty="0" smtClean="0"/>
              <a:t>文ペア</a:t>
            </a:r>
            <a:endParaRPr lang="en-US" altLang="ja-JP" dirty="0"/>
          </a:p>
          <a:p>
            <a:pPr lvl="1"/>
            <a:r>
              <a:rPr lang="en-US" altLang="ja-JP" dirty="0"/>
              <a:t>JST </a:t>
            </a:r>
            <a:r>
              <a:rPr lang="ja-JP" altLang="en-US" dirty="0" smtClean="0"/>
              <a:t>科学技術用語辞書</a:t>
            </a:r>
            <a:r>
              <a:rPr lang="en-US" altLang="ja-JP" dirty="0" smtClean="0"/>
              <a:t>: 550K</a:t>
            </a:r>
            <a:r>
              <a:rPr lang="ja-JP" altLang="en-US" dirty="0" smtClean="0"/>
              <a:t>ペア</a:t>
            </a:r>
            <a:endParaRPr lang="en-US" altLang="ja-JP" dirty="0"/>
          </a:p>
          <a:p>
            <a:pPr lvl="1"/>
            <a:r>
              <a:rPr lang="en-US" altLang="ja-JP" dirty="0" smtClean="0"/>
              <a:t>Wikipedia</a:t>
            </a:r>
            <a:r>
              <a:rPr lang="ja-JP" altLang="en-US" dirty="0" smtClean="0"/>
              <a:t>記事タイトル</a:t>
            </a:r>
            <a:r>
              <a:rPr lang="en-US" altLang="ja-JP" dirty="0" smtClean="0"/>
              <a:t>: 361K</a:t>
            </a:r>
            <a:r>
              <a:rPr lang="ja-JP" altLang="en-US" dirty="0" smtClean="0"/>
              <a:t>ペア</a:t>
            </a:r>
            <a:endParaRPr lang="en-US" altLang="ja-JP" dirty="0"/>
          </a:p>
        </p:txBody>
      </p:sp>
      <p:sp>
        <p:nvSpPr>
          <p:cNvPr id="3" name="スライド番号プレースホルダー 2"/>
          <p:cNvSpPr>
            <a:spLocks noGrp="1"/>
          </p:cNvSpPr>
          <p:nvPr>
            <p:ph type="sldNum" sz="quarter" idx="12"/>
          </p:nvPr>
        </p:nvSpPr>
        <p:spPr/>
        <p:txBody>
          <a:bodyPr/>
          <a:lstStyle/>
          <a:p>
            <a:fld id="{D7F747AE-5810-EA46-931B-83F06ACBD993}" type="slidenum">
              <a:rPr kumimoji="1" lang="ja-JP" altLang="en-US" smtClean="0"/>
              <a:t>43</a:t>
            </a:fld>
            <a:endParaRPr kumimoji="1" lang="ja-JP" altLang="en-US"/>
          </a:p>
        </p:txBody>
      </p:sp>
    </p:spTree>
    <p:extLst>
      <p:ext uri="{BB962C8B-B14F-4D97-AF65-F5344CB8AC3E}">
        <p14:creationId xmlns:p14="http://schemas.microsoft.com/office/powerpoint/2010/main" val="15744665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フィルタリングルール</a:t>
            </a:r>
            <a:endParaRPr kumimoji="1" lang="ja-JP" altLang="en-US" dirty="0"/>
          </a:p>
        </p:txBody>
      </p:sp>
      <p:sp>
        <p:nvSpPr>
          <p:cNvPr id="4" name="コンテンツ プレースホルダー 3"/>
          <p:cNvSpPr>
            <a:spLocks noGrp="1"/>
          </p:cNvSpPr>
          <p:nvPr>
            <p:ph idx="1"/>
          </p:nvPr>
        </p:nvSpPr>
        <p:spPr/>
        <p:txBody>
          <a:bodyPr>
            <a:normAutofit/>
          </a:bodyPr>
          <a:lstStyle/>
          <a:p>
            <a:r>
              <a:rPr lang="ja-JP" altLang="en-US" dirty="0" smtClean="0"/>
              <a:t>ヒューリスティクス</a:t>
            </a:r>
            <a:endParaRPr lang="en-US" altLang="ja-JP" dirty="0" smtClean="0"/>
          </a:p>
          <a:p>
            <a:pPr lvl="1"/>
            <a:r>
              <a:rPr lang="ja-JP" altLang="en-US" dirty="0" smtClean="0"/>
              <a:t>例</a:t>
            </a:r>
            <a:r>
              <a:rPr lang="en-US" altLang="ja-JP" dirty="0" smtClean="0"/>
              <a:t>: </a:t>
            </a:r>
            <a:r>
              <a:rPr lang="ja-JP" altLang="en-US" dirty="0" smtClean="0"/>
              <a:t>先頭</a:t>
            </a:r>
            <a:r>
              <a:rPr lang="en-US" altLang="ja-JP" dirty="0" smtClean="0"/>
              <a:t>/</a:t>
            </a:r>
            <a:r>
              <a:rPr lang="ja-JP" altLang="en-US" dirty="0" smtClean="0"/>
              <a:t>末尾が句読点や中国語の</a:t>
            </a:r>
            <a:r>
              <a:rPr lang="en-US" altLang="ja-JP" dirty="0" smtClean="0"/>
              <a:t>“</a:t>
            </a:r>
            <a:r>
              <a:rPr lang="ja-JP" altLang="en-US" dirty="0" smtClean="0"/>
              <a:t>的</a:t>
            </a:r>
            <a:r>
              <a:rPr lang="en-US" altLang="ja-JP" dirty="0" smtClean="0"/>
              <a:t>”, “</a:t>
            </a:r>
            <a:r>
              <a:rPr lang="ja-JP" altLang="en-US" dirty="0" smtClean="0"/>
              <a:t>中</a:t>
            </a:r>
            <a:r>
              <a:rPr lang="en-US" altLang="ja-JP" dirty="0" smtClean="0"/>
              <a:t>”</a:t>
            </a:r>
            <a:r>
              <a:rPr lang="ja-JP" altLang="en-US" dirty="0" smtClean="0"/>
              <a:t>や日本語の助詞</a:t>
            </a:r>
            <a:endParaRPr lang="en-US" altLang="ja-JP" dirty="0"/>
          </a:p>
          <a:p>
            <a:r>
              <a:rPr lang="ja-JP" altLang="en-US" dirty="0" smtClean="0"/>
              <a:t>共起回数が</a:t>
            </a:r>
            <a:r>
              <a:rPr lang="en-US" altLang="ja-JP" dirty="0" smtClean="0"/>
              <a:t>3</a:t>
            </a:r>
            <a:r>
              <a:rPr lang="ja-JP" altLang="en-US" dirty="0" smtClean="0"/>
              <a:t>回未満</a:t>
            </a:r>
            <a:endParaRPr lang="en-US" altLang="ja-JP" dirty="0"/>
          </a:p>
          <a:p>
            <a:r>
              <a:rPr lang="ja-JP" altLang="en-US" dirty="0" smtClean="0"/>
              <a:t>翻訳確率が</a:t>
            </a:r>
            <a:r>
              <a:rPr lang="en-US" altLang="ja-JP" dirty="0" smtClean="0"/>
              <a:t>0.1</a:t>
            </a:r>
            <a:r>
              <a:rPr lang="ja-JP" altLang="en-US" dirty="0" smtClean="0"/>
              <a:t>未満</a:t>
            </a:r>
            <a:endParaRPr lang="en-US" altLang="ja-JP" dirty="0"/>
          </a:p>
          <a:p>
            <a:r>
              <a:rPr lang="ja-JP" altLang="en-US" dirty="0" smtClean="0"/>
              <a:t>双方向の翻訳確率の積が最も高いペアだけを利用</a:t>
            </a:r>
            <a:endParaRPr lang="en-US" altLang="ja-JP" dirty="0" smtClean="0"/>
          </a:p>
          <a:p>
            <a:pPr lvl="1"/>
            <a:r>
              <a:rPr lang="ja-JP" altLang="en-US" dirty="0" smtClean="0"/>
              <a:t>高精度だがルールが厳しすぎる</a:t>
            </a:r>
            <a:endParaRPr lang="en-US" altLang="ja-JP" dirty="0" smtClean="0"/>
          </a:p>
        </p:txBody>
      </p:sp>
      <p:sp>
        <p:nvSpPr>
          <p:cNvPr id="2" name="スライド番号プレースホルダー 1"/>
          <p:cNvSpPr>
            <a:spLocks noGrp="1"/>
          </p:cNvSpPr>
          <p:nvPr>
            <p:ph type="sldNum" sz="quarter" idx="12"/>
          </p:nvPr>
        </p:nvSpPr>
        <p:spPr/>
        <p:txBody>
          <a:bodyPr/>
          <a:lstStyle/>
          <a:p>
            <a:fld id="{D7F747AE-5810-EA46-931B-83F06ACBD993}" type="slidenum">
              <a:rPr kumimoji="1" lang="ja-JP" altLang="en-US" smtClean="0"/>
              <a:t>44</a:t>
            </a:fld>
            <a:endParaRPr kumimoji="1" lang="ja-JP" altLang="en-US"/>
          </a:p>
        </p:txBody>
      </p:sp>
    </p:spTree>
    <p:extLst>
      <p:ext uri="{BB962C8B-B14F-4D97-AF65-F5344CB8AC3E}">
        <p14:creationId xmlns:p14="http://schemas.microsoft.com/office/powerpoint/2010/main" val="576816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現状の辞書サイズ</a:t>
            </a:r>
            <a:endParaRPr kumimoji="1" lang="ja-JP" altLang="en-US" dirty="0"/>
          </a:p>
        </p:txBody>
      </p:sp>
      <p:sp>
        <p:nvSpPr>
          <p:cNvPr id="3" name="コンテンツ プレースホルダー 2"/>
          <p:cNvSpPr>
            <a:spLocks noGrp="1"/>
          </p:cNvSpPr>
          <p:nvPr>
            <p:ph idx="1"/>
          </p:nvPr>
        </p:nvSpPr>
        <p:spPr/>
        <p:txBody>
          <a:bodyPr/>
          <a:lstStyle/>
          <a:p>
            <a:pPr>
              <a:buClr>
                <a:schemeClr val="tx1"/>
              </a:buClr>
            </a:pPr>
            <a:r>
              <a:rPr lang="ja-JP" altLang="en-US" dirty="0" smtClean="0">
                <a:solidFill>
                  <a:schemeClr val="accent2"/>
                </a:solidFill>
              </a:rPr>
              <a:t>中国語</a:t>
            </a:r>
            <a:r>
              <a:rPr lang="en-US" altLang="ja-JP" dirty="0" smtClean="0">
                <a:solidFill>
                  <a:schemeClr val="accent2"/>
                </a:solidFill>
              </a:rPr>
              <a:t>−</a:t>
            </a:r>
            <a:r>
              <a:rPr lang="ja-JP" altLang="en-US" dirty="0" smtClean="0">
                <a:solidFill>
                  <a:schemeClr val="accent2"/>
                </a:solidFill>
              </a:rPr>
              <a:t>英語</a:t>
            </a:r>
            <a:endParaRPr kumimoji="1" lang="en-US" altLang="ja-JP" dirty="0" smtClean="0"/>
          </a:p>
          <a:p>
            <a:pPr lvl="1"/>
            <a:r>
              <a:rPr kumimoji="1" lang="ja-JP" altLang="en-US" dirty="0" smtClean="0"/>
              <a:t>自動獲得句ペア</a:t>
            </a:r>
            <a:r>
              <a:rPr kumimoji="1" lang="en-US" altLang="ja-JP" dirty="0" smtClean="0"/>
              <a:t>: </a:t>
            </a:r>
            <a:r>
              <a:rPr lang="en-US" altLang="ja-JP" dirty="0" smtClean="0"/>
              <a:t>823,356</a:t>
            </a:r>
          </a:p>
          <a:p>
            <a:pPr lvl="1"/>
            <a:r>
              <a:rPr kumimoji="1" lang="ja-JP" altLang="en-US" dirty="0" smtClean="0"/>
              <a:t>中国側から提供された辞書</a:t>
            </a:r>
            <a:r>
              <a:rPr kumimoji="1" lang="en-US" altLang="ja-JP" dirty="0" smtClean="0"/>
              <a:t>: 3M</a:t>
            </a:r>
            <a:r>
              <a:rPr kumimoji="1" lang="ja-JP" altLang="en-US" dirty="0" smtClean="0"/>
              <a:t>エントリー</a:t>
            </a:r>
            <a:endParaRPr kumimoji="1" lang="en-US" altLang="ja-JP" dirty="0" smtClean="0"/>
          </a:p>
          <a:p>
            <a:pPr>
              <a:buClr>
                <a:schemeClr val="tx1"/>
              </a:buClr>
            </a:pPr>
            <a:r>
              <a:rPr lang="ja-JP" altLang="en-US" dirty="0" smtClean="0">
                <a:solidFill>
                  <a:schemeClr val="accent1"/>
                </a:solidFill>
              </a:rPr>
              <a:t>英語</a:t>
            </a:r>
            <a:r>
              <a:rPr lang="en-US" altLang="ja-JP" dirty="0" smtClean="0">
                <a:solidFill>
                  <a:schemeClr val="accent1"/>
                </a:solidFill>
              </a:rPr>
              <a:t>−</a:t>
            </a:r>
            <a:r>
              <a:rPr lang="ja-JP" altLang="en-US" dirty="0" smtClean="0">
                <a:solidFill>
                  <a:schemeClr val="accent1"/>
                </a:solidFill>
              </a:rPr>
              <a:t>日本語</a:t>
            </a:r>
            <a:endParaRPr lang="en-US" altLang="ja-JP" dirty="0" smtClean="0"/>
          </a:p>
          <a:p>
            <a:pPr lvl="1"/>
            <a:r>
              <a:rPr lang="ja-JP" altLang="en-US" dirty="0"/>
              <a:t>自動獲得句ペア</a:t>
            </a:r>
            <a:r>
              <a:rPr lang="en-US" altLang="ja-JP" dirty="0" smtClean="0"/>
              <a:t>: 8,079,137</a:t>
            </a:r>
          </a:p>
          <a:p>
            <a:pPr>
              <a:buClr>
                <a:schemeClr val="tx1"/>
              </a:buClr>
            </a:pPr>
            <a:r>
              <a:rPr kumimoji="1" lang="ja-JP" altLang="en-US" dirty="0" smtClean="0">
                <a:solidFill>
                  <a:srgbClr val="C0504D"/>
                </a:solidFill>
              </a:rPr>
              <a:t>中国語</a:t>
            </a:r>
            <a:r>
              <a:rPr kumimoji="1" lang="en-US" altLang="ja-JP" dirty="0" smtClean="0">
                <a:solidFill>
                  <a:srgbClr val="C0504D"/>
                </a:solidFill>
              </a:rPr>
              <a:t>−</a:t>
            </a:r>
            <a:r>
              <a:rPr kumimoji="1" lang="ja-JP" altLang="en-US" dirty="0" smtClean="0">
                <a:gradFill flip="none" rotWithShape="1">
                  <a:gsLst>
                    <a:gs pos="0">
                      <a:schemeClr val="accent2"/>
                    </a:gs>
                    <a:gs pos="100000">
                      <a:schemeClr val="accent1"/>
                    </a:gs>
                  </a:gsLst>
                  <a:lin ang="0" scaled="1"/>
                  <a:tileRect/>
                </a:gradFill>
              </a:rPr>
              <a:t>英語</a:t>
            </a:r>
            <a:r>
              <a:rPr lang="en-US" altLang="ja-JP" dirty="0" smtClean="0">
                <a:solidFill>
                  <a:schemeClr val="accent1"/>
                </a:solidFill>
              </a:rPr>
              <a:t>−</a:t>
            </a:r>
            <a:r>
              <a:rPr kumimoji="1" lang="ja-JP" altLang="en-US" dirty="0" smtClean="0">
                <a:solidFill>
                  <a:schemeClr val="accent1"/>
                </a:solidFill>
              </a:rPr>
              <a:t>日本語</a:t>
            </a:r>
            <a:endParaRPr kumimoji="1" lang="en-US" altLang="ja-JP" dirty="0" smtClean="0">
              <a:solidFill>
                <a:schemeClr val="accent1"/>
              </a:solidFill>
            </a:endParaRPr>
          </a:p>
          <a:p>
            <a:pPr lvl="1"/>
            <a:r>
              <a:rPr lang="en-US" altLang="ja-JP" dirty="0" smtClean="0"/>
              <a:t>1,843,959</a:t>
            </a:r>
            <a:endParaRPr lang="en-US" altLang="ja-JP" dirty="0"/>
          </a:p>
        </p:txBody>
      </p:sp>
      <p:sp>
        <p:nvSpPr>
          <p:cNvPr id="8" name="スライド番号プレースホルダー 7"/>
          <p:cNvSpPr>
            <a:spLocks noGrp="1"/>
          </p:cNvSpPr>
          <p:nvPr>
            <p:ph type="sldNum" sz="quarter" idx="12"/>
          </p:nvPr>
        </p:nvSpPr>
        <p:spPr/>
        <p:txBody>
          <a:bodyPr/>
          <a:lstStyle/>
          <a:p>
            <a:fld id="{D7F747AE-5810-EA46-931B-83F06ACBD993}" type="slidenum">
              <a:rPr kumimoji="1" lang="ja-JP" altLang="en-US" smtClean="0"/>
              <a:t>45</a:t>
            </a:fld>
            <a:endParaRPr kumimoji="1" lang="ja-JP" altLang="en-US"/>
          </a:p>
        </p:txBody>
      </p:sp>
    </p:spTree>
    <p:extLst>
      <p:ext uri="{BB962C8B-B14F-4D97-AF65-F5344CB8AC3E}">
        <p14:creationId xmlns:p14="http://schemas.microsoft.com/office/powerpoint/2010/main" val="1222356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smtClean="0"/>
              <a:t>Next Step</a:t>
            </a:r>
            <a:endParaRPr kumimoji="1" lang="ja-JP" altLang="en-US" dirty="0"/>
          </a:p>
        </p:txBody>
      </p:sp>
      <p:sp>
        <p:nvSpPr>
          <p:cNvPr id="3" name="コンテンツ プレースホルダー 2"/>
          <p:cNvSpPr>
            <a:spLocks noGrp="1"/>
          </p:cNvSpPr>
          <p:nvPr>
            <p:ph idx="1"/>
          </p:nvPr>
        </p:nvSpPr>
        <p:spPr/>
        <p:txBody>
          <a:bodyPr/>
          <a:lstStyle/>
          <a:p>
            <a:r>
              <a:rPr lang="en-US" altLang="en-US" dirty="0" smtClean="0"/>
              <a:t>精度の向上とエントリー数の拡充</a:t>
            </a:r>
            <a:endParaRPr lang="en-US" altLang="ja-JP" dirty="0" smtClean="0"/>
          </a:p>
          <a:p>
            <a:pPr lvl="1"/>
            <a:r>
              <a:rPr lang="ja-JP" altLang="en-US" dirty="0" smtClean="0"/>
              <a:t>機械学習の手法を利用したフィルタリング</a:t>
            </a:r>
            <a:endParaRPr lang="en-US" altLang="ja-JP" dirty="0" smtClean="0"/>
          </a:p>
          <a:p>
            <a:pPr lvl="1"/>
            <a:r>
              <a:rPr kumimoji="1" lang="ja-JP" altLang="en-US" dirty="0" smtClean="0"/>
              <a:t>同義表現、言い換え表現などの獲得</a:t>
            </a:r>
            <a:endParaRPr kumimoji="1" lang="en-US" altLang="ja-JP" dirty="0" smtClean="0"/>
          </a:p>
          <a:p>
            <a:r>
              <a:rPr kumimoji="1" lang="ja-JP" altLang="en-US" dirty="0" smtClean="0"/>
              <a:t>結合後の句ペアに対するフィルタリング</a:t>
            </a:r>
            <a:endParaRPr kumimoji="1" lang="en-US" altLang="ja-JP" dirty="0" smtClean="0"/>
          </a:p>
          <a:p>
            <a:pPr lvl="1"/>
            <a:r>
              <a:rPr lang="ja-JP" altLang="en-US" dirty="0" smtClean="0"/>
              <a:t>英語が多義語の場合</a:t>
            </a:r>
            <a:endParaRPr kumimoji="1" lang="ja-JP" altLang="en-US" dirty="0" smtClean="0"/>
          </a:p>
          <a:p>
            <a:r>
              <a:rPr kumimoji="1" lang="ja-JP" altLang="en-US" dirty="0" smtClean="0"/>
              <a:t>構築した辞書の</a:t>
            </a:r>
            <a:r>
              <a:rPr lang="ja-JP" altLang="en-US" dirty="0" smtClean="0"/>
              <a:t>アプリケーションでの</a:t>
            </a:r>
            <a:r>
              <a:rPr kumimoji="1" lang="ja-JP" altLang="en-US" dirty="0" smtClean="0"/>
              <a:t>利用</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D7F747AE-5810-EA46-931B-83F06ACBD993}" type="slidenum">
              <a:rPr kumimoji="1" lang="ja-JP" altLang="en-US" smtClean="0"/>
              <a:t>46</a:t>
            </a:fld>
            <a:endParaRPr kumimoji="1" lang="ja-JP" altLang="en-US"/>
          </a:p>
        </p:txBody>
      </p:sp>
    </p:spTree>
    <p:extLst>
      <p:ext uri="{BB962C8B-B14F-4D97-AF65-F5344CB8AC3E}">
        <p14:creationId xmlns:p14="http://schemas.microsoft.com/office/powerpoint/2010/main" val="26986693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欧米での翻訳後編集</a:t>
            </a:r>
            <a:endParaRPr kumimoji="1" lang="ja-JP" altLang="en-US" dirty="0"/>
          </a:p>
        </p:txBody>
      </p:sp>
      <p:sp>
        <p:nvSpPr>
          <p:cNvPr id="3" name="スライド番号プレースホルダー 2"/>
          <p:cNvSpPr>
            <a:spLocks noGrp="1"/>
          </p:cNvSpPr>
          <p:nvPr>
            <p:ph type="sldNum" sz="quarter" idx="12"/>
          </p:nvPr>
        </p:nvSpPr>
        <p:spPr/>
        <p:txBody>
          <a:bodyPr/>
          <a:lstStyle/>
          <a:p>
            <a:fld id="{D7F747AE-5810-EA46-931B-83F06ACBD993}" type="slidenum">
              <a:rPr kumimoji="1" lang="ja-JP" altLang="en-US" smtClean="0"/>
              <a:t>47</a:t>
            </a:fld>
            <a:endParaRPr kumimoji="1" lang="ja-JP" altLang="en-US"/>
          </a:p>
        </p:txBody>
      </p:sp>
    </p:spTree>
    <p:extLst>
      <p:ext uri="{BB962C8B-B14F-4D97-AF65-F5344CB8AC3E}">
        <p14:creationId xmlns:p14="http://schemas.microsoft.com/office/powerpoint/2010/main" val="1604967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Frontrunner</a:t>
            </a:r>
            <a:r>
              <a:rPr kumimoji="1" lang="ja-JP" altLang="en-US" dirty="0" smtClean="0"/>
              <a:t> </a:t>
            </a:r>
            <a:r>
              <a:rPr kumimoji="1" lang="en-US" altLang="ja-JP" dirty="0" smtClean="0"/>
              <a:t>5000</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latin typeface="宋体"/>
                <a:ea typeface="宋体"/>
                <a:cs typeface="宋体"/>
              </a:rPr>
              <a:t>中国科学技术信息</a:t>
            </a:r>
            <a:r>
              <a:rPr lang="ja-JP" altLang="en-US" dirty="0" smtClean="0">
                <a:latin typeface="宋体"/>
                <a:ea typeface="宋体"/>
                <a:cs typeface="宋体"/>
              </a:rPr>
              <a:t>研究所</a:t>
            </a:r>
            <a:r>
              <a:rPr lang="ja-JP" altLang="en-US" dirty="0" smtClean="0"/>
              <a:t>（</a:t>
            </a:r>
            <a:r>
              <a:rPr lang="en-US" altLang="ja-JP" dirty="0" smtClean="0"/>
              <a:t>ISTIC</a:t>
            </a:r>
            <a:r>
              <a:rPr lang="ja-JP" altLang="en-US" dirty="0" smtClean="0"/>
              <a:t>）が発表</a:t>
            </a:r>
            <a:endParaRPr lang="en-US" altLang="ja-JP" dirty="0" smtClean="0"/>
          </a:p>
          <a:p>
            <a:r>
              <a:rPr kumimoji="1" lang="ja-JP" altLang="en-US" dirty="0" smtClean="0"/>
              <a:t>およそ</a:t>
            </a:r>
            <a:r>
              <a:rPr kumimoji="1" lang="en-US" altLang="ja-JP" dirty="0" smtClean="0"/>
              <a:t>4600</a:t>
            </a:r>
            <a:r>
              <a:rPr kumimoji="1" lang="ja-JP" altLang="en-US" dirty="0" smtClean="0"/>
              <a:t>ある中国の科学技術論</a:t>
            </a:r>
            <a:r>
              <a:rPr kumimoji="1" lang="en-US" altLang="ja-JP" dirty="0" smtClean="0"/>
              <a:t/>
            </a:r>
            <a:br>
              <a:rPr kumimoji="1" lang="en-US" altLang="ja-JP" dirty="0" smtClean="0"/>
            </a:br>
            <a:r>
              <a:rPr kumimoji="1" lang="ja-JP" altLang="en-US" dirty="0" smtClean="0"/>
              <a:t>文誌から、優れた</a:t>
            </a:r>
            <a:r>
              <a:rPr kumimoji="1" lang="en-US" altLang="ja-JP" dirty="0" smtClean="0"/>
              <a:t>315</a:t>
            </a:r>
            <a:r>
              <a:rPr kumimoji="1" lang="ja-JP" altLang="en-US" dirty="0" smtClean="0"/>
              <a:t>論文誌を選出</a:t>
            </a:r>
            <a:endParaRPr kumimoji="1" lang="en-US" altLang="ja-JP" dirty="0" smtClean="0"/>
          </a:p>
          <a:p>
            <a:r>
              <a:rPr lang="ja-JP" altLang="en-US" dirty="0" smtClean="0"/>
              <a:t>中でも各分野で最も優れた論文</a:t>
            </a:r>
            <a:r>
              <a:rPr lang="en-US" altLang="ja-JP" dirty="0" smtClean="0"/>
              <a:t/>
            </a:r>
            <a:br>
              <a:rPr lang="en-US" altLang="ja-JP" dirty="0" smtClean="0"/>
            </a:br>
            <a:r>
              <a:rPr lang="ja-JP" altLang="en-US" dirty="0" smtClean="0"/>
              <a:t>（</a:t>
            </a:r>
            <a:r>
              <a:rPr lang="ja-JP" altLang="en-US" dirty="0"/>
              <a:t>およそ</a:t>
            </a:r>
            <a:r>
              <a:rPr lang="ja-JP" altLang="en-US" dirty="0" smtClean="0"/>
              <a:t>）</a:t>
            </a:r>
            <a:r>
              <a:rPr lang="en-US" altLang="ja-JP" dirty="0" smtClean="0"/>
              <a:t>5000</a:t>
            </a:r>
            <a:r>
              <a:rPr lang="ja-JP" altLang="en-US" dirty="0" smtClean="0"/>
              <a:t>論文を集めた</a:t>
            </a:r>
            <a:endParaRPr kumimoji="1" lang="en-US" altLang="ja-JP" dirty="0"/>
          </a:p>
          <a:p>
            <a:r>
              <a:rPr lang="ja-JP" altLang="en-US" dirty="0" smtClean="0"/>
              <a:t>論文概要は英語</a:t>
            </a:r>
            <a:r>
              <a:rPr lang="en-US" altLang="ja-JP" dirty="0" smtClean="0"/>
              <a:t>1000</a:t>
            </a:r>
            <a:r>
              <a:rPr lang="ja-JP" altLang="en-US" dirty="0" smtClean="0"/>
              <a:t>語以内で書かれているが、本文は中国語</a:t>
            </a:r>
            <a:endParaRPr lang="en-US" altLang="ja-JP" dirty="0" smtClean="0"/>
          </a:p>
          <a:p>
            <a:pPr lvl="1"/>
            <a:r>
              <a:rPr kumimoji="1" lang="ja-JP" altLang="en-US" dirty="0" smtClean="0">
                <a:solidFill>
                  <a:srgbClr val="FF0000"/>
                </a:solidFill>
              </a:rPr>
              <a:t>国外からのアクセスが期待できない</a:t>
            </a:r>
            <a:endParaRPr kumimoji="1" lang="ja-JP" altLang="en-US" dirty="0">
              <a:solidFill>
                <a:srgbClr val="FF0000"/>
              </a:solidFill>
            </a:endParaRPr>
          </a:p>
        </p:txBody>
      </p:sp>
      <p:sp>
        <p:nvSpPr>
          <p:cNvPr id="4" name="テキスト ボックス 3"/>
          <p:cNvSpPr txBox="1"/>
          <p:nvPr/>
        </p:nvSpPr>
        <p:spPr>
          <a:xfrm>
            <a:off x="3403191" y="1151658"/>
            <a:ext cx="2340731" cy="369332"/>
          </a:xfrm>
          <a:prstGeom prst="rect">
            <a:avLst/>
          </a:prstGeom>
          <a:noFill/>
        </p:spPr>
        <p:txBody>
          <a:bodyPr wrap="square" rtlCol="0">
            <a:spAutoFit/>
          </a:bodyPr>
          <a:lstStyle/>
          <a:p>
            <a:r>
              <a:rPr lang="en-US" altLang="ja-JP" dirty="0"/>
              <a:t>http://f5000.istic.ac.cn</a:t>
            </a:r>
            <a:endParaRPr kumimoji="1" lang="ja-JP" altLang="en-US" dirty="0"/>
          </a:p>
        </p:txBody>
      </p:sp>
      <p:pic>
        <p:nvPicPr>
          <p:cNvPr id="5" name="図 4" descr="istic_2014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587" y="2144024"/>
            <a:ext cx="1988355" cy="1988355"/>
          </a:xfrm>
          <a:prstGeom prst="rect">
            <a:avLst/>
          </a:prstGeom>
        </p:spPr>
      </p:pic>
      <p:sp>
        <p:nvSpPr>
          <p:cNvPr id="6" name="スライド番号プレースホルダー 5"/>
          <p:cNvSpPr>
            <a:spLocks noGrp="1"/>
          </p:cNvSpPr>
          <p:nvPr>
            <p:ph type="sldNum" sz="quarter" idx="12"/>
          </p:nvPr>
        </p:nvSpPr>
        <p:spPr/>
        <p:txBody>
          <a:bodyPr/>
          <a:lstStyle/>
          <a:p>
            <a:fld id="{D7F747AE-5810-EA46-931B-83F06ACBD993}" type="slidenum">
              <a:rPr kumimoji="1" lang="ja-JP" altLang="en-US" smtClean="0"/>
              <a:t>5</a:t>
            </a:fld>
            <a:endParaRPr kumimoji="1" lang="ja-JP" altLang="en-US"/>
          </a:p>
        </p:txBody>
      </p:sp>
    </p:spTree>
    <p:extLst>
      <p:ext uri="{BB962C8B-B14F-4D97-AF65-F5344CB8AC3E}">
        <p14:creationId xmlns:p14="http://schemas.microsoft.com/office/powerpoint/2010/main" val="738418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情報アクセスの促進</a:t>
            </a:r>
            <a:endParaRPr kumimoji="1" lang="ja-JP" altLang="en-US" dirty="0"/>
          </a:p>
        </p:txBody>
      </p:sp>
      <p:sp>
        <p:nvSpPr>
          <p:cNvPr id="3" name="コンテンツ プレースホルダー 2"/>
          <p:cNvSpPr>
            <a:spLocks noGrp="1"/>
          </p:cNvSpPr>
          <p:nvPr>
            <p:ph idx="1"/>
          </p:nvPr>
        </p:nvSpPr>
        <p:spPr/>
        <p:txBody>
          <a:bodyPr/>
          <a:lstStyle/>
          <a:p>
            <a:r>
              <a:rPr lang="ja-JP" altLang="en-US" dirty="0"/>
              <a:t>英語以外の言語で</a:t>
            </a:r>
            <a:r>
              <a:rPr lang="ja-JP" altLang="en-US" dirty="0" smtClean="0"/>
              <a:t>書かれた文書量の増大</a:t>
            </a:r>
            <a:endParaRPr lang="en-US" altLang="ja-JP" dirty="0" smtClean="0"/>
          </a:p>
          <a:p>
            <a:r>
              <a:rPr lang="ja-JP" altLang="en-US" dirty="0" smtClean="0"/>
              <a:t>その中</a:t>
            </a:r>
            <a:r>
              <a:rPr kumimoji="1" lang="ja-JP" altLang="en-US" dirty="0" smtClean="0"/>
              <a:t>にも重要な情報は含まれている</a:t>
            </a:r>
            <a:endParaRPr kumimoji="1" lang="en-US" altLang="ja-JP" dirty="0" smtClean="0"/>
          </a:p>
          <a:p>
            <a:r>
              <a:rPr lang="ja-JP" altLang="en-US" dirty="0" smtClean="0"/>
              <a:t>他言語の重要な情報への容易なアクセスには機械翻訳技術は必要不可欠</a:t>
            </a:r>
            <a:endParaRPr lang="en-US" altLang="ja-JP" dirty="0" smtClean="0"/>
          </a:p>
          <a:p>
            <a:pPr lvl="1"/>
            <a:r>
              <a:rPr kumimoji="1" lang="en-US" altLang="ja-JP" dirty="0" smtClean="0"/>
              <a:t>JPO</a:t>
            </a:r>
            <a:r>
              <a:rPr kumimoji="1" lang="ja-JP" altLang="en-US" dirty="0" smtClean="0"/>
              <a:t>による中・韓特許文献翻訳・検索システム</a:t>
            </a:r>
            <a:endParaRPr kumimoji="1" lang="en-US" altLang="ja-JP" dirty="0" smtClean="0"/>
          </a:p>
          <a:p>
            <a:pPr lvl="1"/>
            <a:r>
              <a:rPr kumimoji="1" lang="en-US" altLang="ja-JP" dirty="0" smtClean="0">
                <a:solidFill>
                  <a:srgbClr val="FF0000"/>
                </a:solidFill>
              </a:rPr>
              <a:t>JST</a:t>
            </a:r>
            <a:r>
              <a:rPr kumimoji="1" lang="ja-JP" altLang="en-US" dirty="0" smtClean="0">
                <a:solidFill>
                  <a:srgbClr val="FF0000"/>
                </a:solidFill>
              </a:rPr>
              <a:t>による日中・中日機械翻訳実用化プロジェクト</a:t>
            </a:r>
            <a:endParaRPr kumimoji="1" lang="en-US" altLang="ja-JP"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D7F747AE-5810-EA46-931B-83F06ACBD993}" type="slidenum">
              <a:rPr kumimoji="1" lang="ja-JP" altLang="en-US" smtClean="0"/>
              <a:t>6</a:t>
            </a:fld>
            <a:endParaRPr kumimoji="1" lang="ja-JP" altLang="en-US"/>
          </a:p>
        </p:txBody>
      </p:sp>
    </p:spTree>
    <p:extLst>
      <p:ext uri="{BB962C8B-B14F-4D97-AF65-F5344CB8AC3E}">
        <p14:creationId xmlns:p14="http://schemas.microsoft.com/office/powerpoint/2010/main" val="3048867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目次</a:t>
            </a:r>
            <a:endParaRPr kumimoji="1" lang="ja-JP" altLang="en-US" dirty="0"/>
          </a:p>
        </p:txBody>
      </p:sp>
      <p:sp>
        <p:nvSpPr>
          <p:cNvPr id="4" name="コンテンツ プレースホルダー 3"/>
          <p:cNvSpPr>
            <a:spLocks noGrp="1"/>
          </p:cNvSpPr>
          <p:nvPr>
            <p:ph idx="1"/>
          </p:nvPr>
        </p:nvSpPr>
        <p:spPr/>
        <p:txBody>
          <a:bodyPr/>
          <a:lstStyle/>
          <a:p>
            <a:r>
              <a:rPr lang="ja-JP" altLang="en-US" dirty="0" smtClean="0"/>
              <a:t>日中・中日機械翻訳実用化プロジェクト</a:t>
            </a:r>
            <a:endParaRPr lang="en-US" altLang="ja-JP" dirty="0" smtClean="0"/>
          </a:p>
          <a:p>
            <a:pPr lvl="1"/>
            <a:r>
              <a:rPr lang="ja-JP" altLang="en-US" dirty="0" smtClean="0"/>
              <a:t>言語資源の構築</a:t>
            </a:r>
            <a:endParaRPr lang="en-US" altLang="en-US" dirty="0" smtClean="0"/>
          </a:p>
          <a:p>
            <a:pPr lvl="1"/>
            <a:r>
              <a:rPr lang="ja-JP" altLang="en-US" dirty="0" smtClean="0"/>
              <a:t>機械翻訳エンジンの開発</a:t>
            </a:r>
            <a:endParaRPr lang="en-US" altLang="ja-JP" dirty="0" smtClean="0"/>
          </a:p>
          <a:p>
            <a:r>
              <a:rPr lang="en-US" altLang="ja-JP" dirty="0" smtClean="0"/>
              <a:t>1st </a:t>
            </a:r>
            <a:r>
              <a:rPr lang="en-US" altLang="ja-JP" dirty="0"/>
              <a:t>Workshop on Asian </a:t>
            </a:r>
            <a:r>
              <a:rPr lang="en-US" altLang="ja-JP" dirty="0" smtClean="0"/>
              <a:t>Translation </a:t>
            </a:r>
            <a:r>
              <a:rPr lang="en-US" altLang="ja-JP" dirty="0"/>
              <a:t>(WAT2014</a:t>
            </a:r>
            <a:r>
              <a:rPr lang="en-US" altLang="ja-JP" dirty="0" smtClean="0"/>
              <a:t>)</a:t>
            </a:r>
          </a:p>
          <a:p>
            <a:pPr lvl="1"/>
            <a:r>
              <a:rPr kumimoji="1" lang="ja-JP" altLang="en-US" dirty="0" smtClean="0"/>
              <a:t>概要説明</a:t>
            </a:r>
            <a:endParaRPr kumimoji="1" lang="en-US" altLang="ja-JP" dirty="0" smtClean="0"/>
          </a:p>
          <a:p>
            <a:pPr lvl="1"/>
            <a:r>
              <a:rPr lang="ja-JP" altLang="en-US" dirty="0" smtClean="0"/>
              <a:t>評価手法</a:t>
            </a:r>
            <a:endParaRPr lang="en-US" altLang="ja-JP" dirty="0" smtClean="0"/>
          </a:p>
          <a:p>
            <a:pPr lvl="1"/>
            <a:r>
              <a:rPr kumimoji="1" lang="ja-JP" altLang="en-US" dirty="0" smtClean="0"/>
              <a:t>評価結果</a:t>
            </a:r>
            <a:endParaRPr kumimoji="1" lang="en-US" altLang="ja-JP" dirty="0" smtClean="0"/>
          </a:p>
          <a:p>
            <a:r>
              <a:rPr lang="ja-JP" altLang="en-US" dirty="0" smtClean="0"/>
              <a:t>まとめ</a:t>
            </a:r>
            <a:endParaRPr kumimoji="1" lang="en-US" altLang="ja-JP" dirty="0" smtClean="0"/>
          </a:p>
          <a:p>
            <a:pPr lvl="1"/>
            <a:endParaRPr kumimoji="1" lang="ja-JP" altLang="en-US" dirty="0"/>
          </a:p>
        </p:txBody>
      </p:sp>
      <p:sp>
        <p:nvSpPr>
          <p:cNvPr id="2" name="スライド番号プレースホルダー 1"/>
          <p:cNvSpPr>
            <a:spLocks noGrp="1"/>
          </p:cNvSpPr>
          <p:nvPr>
            <p:ph type="sldNum" sz="quarter" idx="12"/>
          </p:nvPr>
        </p:nvSpPr>
        <p:spPr/>
        <p:txBody>
          <a:bodyPr/>
          <a:lstStyle/>
          <a:p>
            <a:fld id="{D7F747AE-5810-EA46-931B-83F06ACBD993}" type="slidenum">
              <a:rPr kumimoji="1" lang="ja-JP" altLang="en-US" smtClean="0"/>
              <a:t>7</a:t>
            </a:fld>
            <a:endParaRPr kumimoji="1" lang="ja-JP" altLang="en-US"/>
          </a:p>
        </p:txBody>
      </p:sp>
    </p:spTree>
    <p:extLst>
      <p:ext uri="{BB962C8B-B14F-4D97-AF65-F5344CB8AC3E}">
        <p14:creationId xmlns:p14="http://schemas.microsoft.com/office/powerpoint/2010/main" val="28888235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2297509"/>
          </a:xfrm>
        </p:spPr>
        <p:txBody>
          <a:bodyPr>
            <a:normAutofit/>
          </a:bodyPr>
          <a:lstStyle/>
          <a:p>
            <a:r>
              <a:rPr lang="ja-JP" altLang="en-US" dirty="0"/>
              <a:t>日中・中日機械</a:t>
            </a:r>
            <a:r>
              <a:rPr lang="ja-JP" altLang="en-US" dirty="0" smtClean="0"/>
              <a:t>翻訳</a:t>
            </a:r>
            <a:r>
              <a:rPr lang="en-US" altLang="ja-JP" dirty="0" smtClean="0"/>
              <a:t/>
            </a:r>
            <a:br>
              <a:rPr lang="en-US" altLang="ja-JP" dirty="0" smtClean="0"/>
            </a:br>
            <a:r>
              <a:rPr lang="ja-JP" altLang="en-US" dirty="0" smtClean="0"/>
              <a:t>実用化</a:t>
            </a:r>
            <a:r>
              <a:rPr lang="ja-JP" altLang="en-US" dirty="0"/>
              <a:t>プロジェクト</a:t>
            </a:r>
            <a:endParaRPr lang="en-US" altLang="ja-JP" dirty="0"/>
          </a:p>
        </p:txBody>
      </p:sp>
      <p:sp>
        <p:nvSpPr>
          <p:cNvPr id="6" name="テキスト プレースホルダー 5"/>
          <p:cNvSpPr>
            <a:spLocks noGrp="1"/>
          </p:cNvSpPr>
          <p:nvPr>
            <p:ph type="body" idx="1"/>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D7F747AE-5810-EA46-931B-83F06ACBD993}" type="slidenum">
              <a:rPr kumimoji="1" lang="ja-JP" altLang="en-US" smtClean="0"/>
              <a:t>8</a:t>
            </a:fld>
            <a:endParaRPr kumimoji="1" lang="ja-JP" altLang="en-US"/>
          </a:p>
        </p:txBody>
      </p:sp>
    </p:spTree>
    <p:extLst>
      <p:ext uri="{BB962C8B-B14F-4D97-AF65-F5344CB8AC3E}">
        <p14:creationId xmlns:p14="http://schemas.microsoft.com/office/powerpoint/2010/main" val="41148666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プロジェクト概要</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期間</a:t>
            </a:r>
            <a:r>
              <a:rPr lang="en-US" altLang="en-US" dirty="0" smtClean="0"/>
              <a:t>: </a:t>
            </a:r>
            <a:r>
              <a:rPr kumimoji="1" lang="en-US" altLang="ja-JP" dirty="0" smtClean="0"/>
              <a:t>2013</a:t>
            </a:r>
            <a:r>
              <a:rPr kumimoji="1" lang="ja-JP" altLang="en-US" dirty="0" smtClean="0"/>
              <a:t>年から</a:t>
            </a:r>
            <a:r>
              <a:rPr kumimoji="1" lang="en-US" altLang="ja-JP" dirty="0" smtClean="0"/>
              <a:t>5</a:t>
            </a:r>
            <a:r>
              <a:rPr kumimoji="1" lang="ja-JP" altLang="en-US" dirty="0" smtClean="0"/>
              <a:t>年間</a:t>
            </a:r>
            <a:endParaRPr kumimoji="1" lang="en-US" altLang="ja-JP" dirty="0" smtClean="0"/>
          </a:p>
          <a:p>
            <a:r>
              <a:rPr kumimoji="1" lang="ja-JP" altLang="en-US" dirty="0" smtClean="0"/>
              <a:t>参加機関</a:t>
            </a:r>
            <a:endParaRPr kumimoji="1" lang="en-US" altLang="ja-JP" dirty="0" smtClean="0"/>
          </a:p>
          <a:p>
            <a:pPr lvl="1"/>
            <a:r>
              <a:rPr lang="ja-JP" altLang="en-US" dirty="0" smtClean="0"/>
              <a:t>日本</a:t>
            </a:r>
            <a:r>
              <a:rPr lang="en-US" altLang="ja-JP" dirty="0" smtClean="0"/>
              <a:t>:</a:t>
            </a:r>
            <a:r>
              <a:rPr kumimoji="1" lang="en-US" altLang="ja-JP" dirty="0" smtClean="0"/>
              <a:t> JST, </a:t>
            </a:r>
            <a:r>
              <a:rPr kumimoji="1" lang="ja-JP" altLang="en-US" dirty="0" smtClean="0"/>
              <a:t>京大</a:t>
            </a:r>
            <a:r>
              <a:rPr lang="ja-JP" altLang="en-US" sz="2400" dirty="0" smtClean="0"/>
              <a:t>（協力機関</a:t>
            </a:r>
            <a:r>
              <a:rPr lang="en-US" altLang="ja-JP" sz="2400" dirty="0" smtClean="0"/>
              <a:t>: </a:t>
            </a:r>
            <a:r>
              <a:rPr kumimoji="1" lang="ja-JP" altLang="en-US" sz="2400" dirty="0" smtClean="0"/>
              <a:t>筑波大</a:t>
            </a:r>
            <a:r>
              <a:rPr kumimoji="1" lang="en-US" altLang="ja-JP" sz="2400" dirty="0" smtClean="0"/>
              <a:t>, NICT</a:t>
            </a:r>
            <a:r>
              <a:rPr kumimoji="1" lang="ja-JP" altLang="en-US" sz="2400" dirty="0" smtClean="0"/>
              <a:t>）</a:t>
            </a:r>
            <a:endParaRPr lang="en-US" altLang="ja-JP" sz="2400" dirty="0" smtClean="0"/>
          </a:p>
          <a:p>
            <a:pPr lvl="1"/>
            <a:r>
              <a:rPr kumimoji="1" lang="ja-JP" altLang="en-US" dirty="0" smtClean="0"/>
              <a:t>中国</a:t>
            </a:r>
            <a:r>
              <a:rPr kumimoji="1" lang="en-US" altLang="ja-JP" dirty="0" smtClean="0"/>
              <a:t>: ISTIC, CAS, BJTU, HIT</a:t>
            </a:r>
          </a:p>
          <a:p>
            <a:r>
              <a:rPr lang="ja-JP" altLang="en-US" dirty="0" smtClean="0"/>
              <a:t>機械翻訳技術により日中間の言語障壁を取り除き、科学技術交流の促進を目指す</a:t>
            </a:r>
            <a:endParaRPr kumimoji="1" lang="en-US" altLang="ja-JP" dirty="0" smtClean="0"/>
          </a:p>
        </p:txBody>
      </p:sp>
      <p:sp>
        <p:nvSpPr>
          <p:cNvPr id="5" name="スライド番号プレースホルダー 4"/>
          <p:cNvSpPr>
            <a:spLocks noGrp="1"/>
          </p:cNvSpPr>
          <p:nvPr>
            <p:ph type="sldNum" sz="quarter" idx="12"/>
          </p:nvPr>
        </p:nvSpPr>
        <p:spPr/>
        <p:txBody>
          <a:bodyPr/>
          <a:lstStyle/>
          <a:p>
            <a:fld id="{D7F747AE-5810-EA46-931B-83F06ACBD993}" type="slidenum">
              <a:rPr kumimoji="1" lang="ja-JP" altLang="en-US" smtClean="0"/>
              <a:t>9</a:t>
            </a:fld>
            <a:endParaRPr kumimoji="1" lang="ja-JP" altLang="en-US"/>
          </a:p>
        </p:txBody>
      </p:sp>
      <p:sp>
        <p:nvSpPr>
          <p:cNvPr id="4" name="テキスト ボックス 3"/>
          <p:cNvSpPr txBox="1"/>
          <p:nvPr/>
        </p:nvSpPr>
        <p:spPr>
          <a:xfrm>
            <a:off x="1" y="6370341"/>
            <a:ext cx="9144000" cy="369332"/>
          </a:xfrm>
          <a:prstGeom prst="rect">
            <a:avLst/>
          </a:prstGeom>
          <a:solidFill>
            <a:srgbClr val="FFFFFF"/>
          </a:solidFill>
        </p:spPr>
        <p:txBody>
          <a:bodyPr wrap="square" rtlCol="0">
            <a:spAutoFit/>
          </a:bodyPr>
          <a:lstStyle/>
          <a:p>
            <a:pPr algn="r"/>
            <a:r>
              <a:rPr lang="pl-PL" altLang="ja-JP" dirty="0"/>
              <a:t>http://</a:t>
            </a:r>
            <a:r>
              <a:rPr lang="pl-PL" altLang="ja-JP" dirty="0" err="1"/>
              <a:t>foresight.jst.go.jp</a:t>
            </a:r>
            <a:r>
              <a:rPr lang="pl-PL" altLang="ja-JP" dirty="0"/>
              <a:t>/</a:t>
            </a:r>
            <a:r>
              <a:rPr lang="pl-PL" altLang="ja-JP" dirty="0" err="1"/>
              <a:t>jazh_zhja_mt</a:t>
            </a:r>
            <a:r>
              <a:rPr lang="pl-PL" altLang="ja-JP" dirty="0"/>
              <a:t>/</a:t>
            </a:r>
            <a:endParaRPr kumimoji="1" lang="ja-JP" altLang="en-US" dirty="0"/>
          </a:p>
        </p:txBody>
      </p:sp>
    </p:spTree>
    <p:extLst>
      <p:ext uri="{BB962C8B-B14F-4D97-AF65-F5344CB8AC3E}">
        <p14:creationId xmlns:p14="http://schemas.microsoft.com/office/powerpoint/2010/main" val="26327360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4407</TotalTime>
  <Words>2316</Words>
  <Application>Microsoft Macintosh PowerPoint</Application>
  <PresentationFormat>画面に合わせる (4:3)</PresentationFormat>
  <Paragraphs>556</Paragraphs>
  <Slides>47</Slides>
  <Notes>3</Notes>
  <HiddenSlides>6</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47</vt:i4>
      </vt:variant>
    </vt:vector>
  </HeadingPairs>
  <TitlesOfParts>
    <vt:vector size="49" baseType="lpstr">
      <vt:lpstr>ホワイト</vt:lpstr>
      <vt:lpstr>グラフ</vt:lpstr>
      <vt:lpstr>アジア言語を中心とした 機械翻訳研究</vt:lpstr>
      <vt:lpstr>国際特許出願件数</vt:lpstr>
      <vt:lpstr>世界の特許文献</vt:lpstr>
      <vt:lpstr>世界の科学技術論文数</vt:lpstr>
      <vt:lpstr>Frontrunner 5000</vt:lpstr>
      <vt:lpstr>情報アクセスの促進</vt:lpstr>
      <vt:lpstr>目次</vt:lpstr>
      <vt:lpstr>日中・中日機械翻訳 実用化プロジェクト</vt:lpstr>
      <vt:lpstr>プロジェクト概要</vt:lpstr>
      <vt:lpstr>プロジェクトの目標</vt:lpstr>
      <vt:lpstr>日中言語資源の構築</vt:lpstr>
      <vt:lpstr>専門用語対訳辞書の構築</vt:lpstr>
      <vt:lpstr>言語横断文書検索</vt:lpstr>
      <vt:lpstr>言語横断文書検索</vt:lpstr>
      <vt:lpstr>日中対訳コーパス構築</vt:lpstr>
      <vt:lpstr>機械翻訳の後編集インターフェース</vt:lpstr>
      <vt:lpstr>後編集ツールの翻訳速度への影響</vt:lpstr>
      <vt:lpstr>文構造の可視化</vt:lpstr>
      <vt:lpstr>機械翻訳エンジンの開発</vt:lpstr>
      <vt:lpstr>動機</vt:lpstr>
      <vt:lpstr>アプローチ</vt:lpstr>
      <vt:lpstr>KyotoEBMTの概要</vt:lpstr>
      <vt:lpstr>高速なオンライン用例検索 </vt:lpstr>
      <vt:lpstr>ラティス構造によるデコード</vt:lpstr>
      <vt:lpstr>翻訳精度</vt:lpstr>
      <vt:lpstr>Next Step</vt:lpstr>
      <vt:lpstr>1st Workshop on Asian translation (WAT2014)</vt:lpstr>
      <vt:lpstr>PowerPoint プレゼンテーション</vt:lpstr>
      <vt:lpstr>PowerPoint プレゼンテーション</vt:lpstr>
      <vt:lpstr>機械翻訳タスクの参加チーム</vt:lpstr>
      <vt:lpstr>当日の参加者は50名以上！</vt:lpstr>
      <vt:lpstr>WAT2014での自動評価</vt:lpstr>
      <vt:lpstr>機械翻訳の人手評価</vt:lpstr>
      <vt:lpstr>WAT2014での人手評価</vt:lpstr>
      <vt:lpstr>PowerPoint プレゼンテーション</vt:lpstr>
      <vt:lpstr>PowerPoint プレゼンテーション</vt:lpstr>
      <vt:lpstr>PowerPoint プレゼンテーション</vt:lpstr>
      <vt:lpstr>PowerPoint プレゼンテーション</vt:lpstr>
      <vt:lpstr>Next Step</vt:lpstr>
      <vt:lpstr>まとめ</vt:lpstr>
      <vt:lpstr>ありがとうござました</vt:lpstr>
      <vt:lpstr>PowerPoint プレゼンテーション</vt:lpstr>
      <vt:lpstr>データセット</vt:lpstr>
      <vt:lpstr>フィルタリングルール</vt:lpstr>
      <vt:lpstr>現状の辞書サイズ</vt:lpstr>
      <vt:lpstr>Next Step</vt:lpstr>
      <vt:lpstr>欧米での翻訳後編集</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中澤 敏明</dc:creator>
  <cp:lastModifiedBy>中澤 敏明</cp:lastModifiedBy>
  <cp:revision>140</cp:revision>
  <cp:lastPrinted>2014-11-17T05:06:07Z</cp:lastPrinted>
  <dcterms:created xsi:type="dcterms:W3CDTF">2014-07-02T00:54:25Z</dcterms:created>
  <dcterms:modified xsi:type="dcterms:W3CDTF">2014-11-28T04:37:33Z</dcterms:modified>
</cp:coreProperties>
</file>