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807" r:id="rId4"/>
  </p:sldMasterIdLst>
  <p:notesMasterIdLst>
    <p:notesMasterId r:id="rId33"/>
  </p:notesMasterIdLst>
  <p:sldIdLst>
    <p:sldId id="256" r:id="rId5"/>
    <p:sldId id="279" r:id="rId6"/>
    <p:sldId id="258" r:id="rId7"/>
    <p:sldId id="276" r:id="rId8"/>
    <p:sldId id="259" r:id="rId9"/>
    <p:sldId id="260" r:id="rId10"/>
    <p:sldId id="275" r:id="rId11"/>
    <p:sldId id="257" r:id="rId12"/>
    <p:sldId id="286" r:id="rId13"/>
    <p:sldId id="280" r:id="rId14"/>
    <p:sldId id="261" r:id="rId15"/>
    <p:sldId id="269" r:id="rId16"/>
    <p:sldId id="262" r:id="rId17"/>
    <p:sldId id="263" r:id="rId18"/>
    <p:sldId id="264" r:id="rId19"/>
    <p:sldId id="265" r:id="rId20"/>
    <p:sldId id="266" r:id="rId21"/>
    <p:sldId id="267" r:id="rId22"/>
    <p:sldId id="270" r:id="rId23"/>
    <p:sldId id="268" r:id="rId24"/>
    <p:sldId id="271" r:id="rId25"/>
    <p:sldId id="272" r:id="rId26"/>
    <p:sldId id="281" r:id="rId27"/>
    <p:sldId id="282" r:id="rId28"/>
    <p:sldId id="284" r:id="rId29"/>
    <p:sldId id="285" r:id="rId30"/>
    <p:sldId id="273" r:id="rId31"/>
    <p:sldId id="287"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89" autoAdjust="0"/>
    <p:restoredTop sz="94660"/>
  </p:normalViewPr>
  <p:slideViewPr>
    <p:cSldViewPr snapToObjects="1">
      <p:cViewPr varScale="1">
        <p:scale>
          <a:sx n="107" d="100"/>
          <a:sy n="107" d="100"/>
        </p:scale>
        <p:origin x="-1024" y="-104"/>
      </p:cViewPr>
      <p:guideLst>
        <p:guide orient="horz" pos="2160"/>
        <p:guide pos="2880"/>
      </p:guideLst>
    </p:cSldViewPr>
  </p:slideViewPr>
  <p:notesTextViewPr>
    <p:cViewPr>
      <p:scale>
        <a:sx n="100" d="100"/>
        <a:sy n="100" d="100"/>
      </p:scale>
      <p:origin x="0" y="0"/>
    </p:cViewPr>
  </p:notesTextViewPr>
  <p:sorterViewPr>
    <p:cViewPr>
      <p:scale>
        <a:sx n="102" d="100"/>
        <a:sy n="102" d="100"/>
      </p:scale>
      <p:origin x="0" y="1624"/>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theme" Target="theme/theme1.xml"/><Relationship Id="rId3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nakazawa:Documents:ICT&#12452;&#12494;&#12505;&#12540;&#12471;&#12519;&#12531;:ICT2012:Book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nakazawa:Documents:ICT&#12452;&#12494;&#12505;&#12540;&#12471;&#12519;&#12531;:ICT2012:Book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775450420392366"/>
          <c:y val="0.0361111111111111"/>
          <c:w val="0.906456692913386"/>
          <c:h val="0.80705227471566"/>
        </c:manualLayout>
      </c:layout>
      <c:barChart>
        <c:barDir val="col"/>
        <c:grouping val="clustered"/>
        <c:varyColors val="0"/>
        <c:ser>
          <c:idx val="0"/>
          <c:order val="0"/>
          <c:tx>
            <c:v>商品名(13文)</c:v>
          </c:tx>
          <c:invertIfNegative val="0"/>
          <c:cat>
            <c:strRef>
              <c:f>Sheet1!$G$2:$G$6</c:f>
              <c:strCache>
                <c:ptCount val="5"/>
                <c:pt idx="0">
                  <c:v>EBMT</c:v>
                </c:pt>
                <c:pt idx="1">
                  <c:v>Moses</c:v>
                </c:pt>
                <c:pt idx="2">
                  <c:v>china mall</c:v>
                </c:pt>
                <c:pt idx="3">
                  <c:v>Yahoo翻訳</c:v>
                </c:pt>
                <c:pt idx="4">
                  <c:v>Google翻訳</c:v>
                </c:pt>
              </c:strCache>
            </c:strRef>
          </c:cat>
          <c:val>
            <c:numRef>
              <c:f>Sheet1!$H$2:$H$6</c:f>
              <c:numCache>
                <c:formatCode>General</c:formatCode>
                <c:ptCount val="5"/>
                <c:pt idx="0">
                  <c:v>10.0</c:v>
                </c:pt>
                <c:pt idx="1">
                  <c:v>0.0</c:v>
                </c:pt>
                <c:pt idx="2">
                  <c:v>37.92</c:v>
                </c:pt>
                <c:pt idx="3">
                  <c:v>0.0</c:v>
                </c:pt>
                <c:pt idx="4">
                  <c:v>0.0</c:v>
                </c:pt>
              </c:numCache>
            </c:numRef>
          </c:val>
        </c:ser>
        <c:ser>
          <c:idx val="1"/>
          <c:order val="1"/>
          <c:tx>
            <c:v>商品属性(258文)</c:v>
          </c:tx>
          <c:invertIfNegative val="0"/>
          <c:cat>
            <c:strRef>
              <c:f>Sheet1!$G$2:$G$6</c:f>
              <c:strCache>
                <c:ptCount val="5"/>
                <c:pt idx="0">
                  <c:v>EBMT</c:v>
                </c:pt>
                <c:pt idx="1">
                  <c:v>Moses</c:v>
                </c:pt>
                <c:pt idx="2">
                  <c:v>china mall</c:v>
                </c:pt>
                <c:pt idx="3">
                  <c:v>Yahoo翻訳</c:v>
                </c:pt>
                <c:pt idx="4">
                  <c:v>Google翻訳</c:v>
                </c:pt>
              </c:strCache>
            </c:strRef>
          </c:cat>
          <c:val>
            <c:numRef>
              <c:f>Sheet1!$I$2:$I$6</c:f>
              <c:numCache>
                <c:formatCode>General</c:formatCode>
                <c:ptCount val="5"/>
                <c:pt idx="0">
                  <c:v>27.16</c:v>
                </c:pt>
                <c:pt idx="1">
                  <c:v>28.82</c:v>
                </c:pt>
                <c:pt idx="2">
                  <c:v>39.68</c:v>
                </c:pt>
                <c:pt idx="3">
                  <c:v>16.97</c:v>
                </c:pt>
                <c:pt idx="4">
                  <c:v>21.46</c:v>
                </c:pt>
              </c:numCache>
            </c:numRef>
          </c:val>
        </c:ser>
        <c:ser>
          <c:idx val="2"/>
          <c:order val="2"/>
          <c:tx>
            <c:v>商品説明(431文)</c:v>
          </c:tx>
          <c:invertIfNegative val="0"/>
          <c:cat>
            <c:strRef>
              <c:f>Sheet1!$G$2:$G$6</c:f>
              <c:strCache>
                <c:ptCount val="5"/>
                <c:pt idx="0">
                  <c:v>EBMT</c:v>
                </c:pt>
                <c:pt idx="1">
                  <c:v>Moses</c:v>
                </c:pt>
                <c:pt idx="2">
                  <c:v>china mall</c:v>
                </c:pt>
                <c:pt idx="3">
                  <c:v>Yahoo翻訳</c:v>
                </c:pt>
                <c:pt idx="4">
                  <c:v>Google翻訳</c:v>
                </c:pt>
              </c:strCache>
            </c:strRef>
          </c:cat>
          <c:val>
            <c:numRef>
              <c:f>Sheet1!$J$2:$J$6</c:f>
              <c:numCache>
                <c:formatCode>General</c:formatCode>
                <c:ptCount val="5"/>
                <c:pt idx="0">
                  <c:v>16.18</c:v>
                </c:pt>
                <c:pt idx="1">
                  <c:v>18.53</c:v>
                </c:pt>
                <c:pt idx="2">
                  <c:v>21.47</c:v>
                </c:pt>
                <c:pt idx="3">
                  <c:v>9.41</c:v>
                </c:pt>
                <c:pt idx="4">
                  <c:v>11.56</c:v>
                </c:pt>
              </c:numCache>
            </c:numRef>
          </c:val>
        </c:ser>
        <c:dLbls>
          <c:showLegendKey val="0"/>
          <c:showVal val="0"/>
          <c:showCatName val="0"/>
          <c:showSerName val="0"/>
          <c:showPercent val="0"/>
          <c:showBubbleSize val="0"/>
        </c:dLbls>
        <c:gapWidth val="150"/>
        <c:axId val="2083964952"/>
        <c:axId val="2083967960"/>
      </c:barChart>
      <c:catAx>
        <c:axId val="2083964952"/>
        <c:scaling>
          <c:orientation val="minMax"/>
        </c:scaling>
        <c:delete val="0"/>
        <c:axPos val="b"/>
        <c:majorTickMark val="out"/>
        <c:minorTickMark val="none"/>
        <c:tickLblPos val="nextTo"/>
        <c:txPr>
          <a:bodyPr/>
          <a:lstStyle/>
          <a:p>
            <a:pPr>
              <a:defRPr sz="2000"/>
            </a:pPr>
            <a:endParaRPr lang="ja-JP"/>
          </a:p>
        </c:txPr>
        <c:crossAx val="2083967960"/>
        <c:crosses val="autoZero"/>
        <c:auto val="1"/>
        <c:lblAlgn val="ctr"/>
        <c:lblOffset val="100"/>
        <c:noMultiLvlLbl val="0"/>
      </c:catAx>
      <c:valAx>
        <c:axId val="2083967960"/>
        <c:scaling>
          <c:orientation val="minMax"/>
        </c:scaling>
        <c:delete val="0"/>
        <c:axPos val="l"/>
        <c:majorGridlines/>
        <c:numFmt formatCode="General" sourceLinked="1"/>
        <c:majorTickMark val="out"/>
        <c:minorTickMark val="none"/>
        <c:tickLblPos val="nextTo"/>
        <c:txPr>
          <a:bodyPr/>
          <a:lstStyle/>
          <a:p>
            <a:pPr>
              <a:defRPr sz="1600"/>
            </a:pPr>
            <a:endParaRPr lang="ja-JP"/>
          </a:p>
        </c:txPr>
        <c:crossAx val="2083964952"/>
        <c:crosses val="autoZero"/>
        <c:crossBetween val="between"/>
      </c:valAx>
    </c:plotArea>
    <c:legend>
      <c:legendPos val="r"/>
      <c:layout>
        <c:manualLayout>
          <c:xMode val="edge"/>
          <c:yMode val="edge"/>
          <c:x val="0.591346367720984"/>
          <c:y val="0.0449101049868766"/>
          <c:w val="0.405828773521954"/>
          <c:h val="0.215735345581802"/>
        </c:manualLayout>
      </c:layout>
      <c:overlay val="0"/>
      <c:txPr>
        <a:bodyPr/>
        <a:lstStyle/>
        <a:p>
          <a:pPr>
            <a:defRPr sz="1600"/>
          </a:pPr>
          <a:endParaRPr lang="ja-JP"/>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775450420392366"/>
          <c:y val="0.0361111111111111"/>
          <c:w val="0.889507540371013"/>
          <c:h val="0.80705227471566"/>
        </c:manualLayout>
      </c:layout>
      <c:barChart>
        <c:barDir val="col"/>
        <c:grouping val="clustered"/>
        <c:varyColors val="0"/>
        <c:ser>
          <c:idx val="0"/>
          <c:order val="0"/>
          <c:tx>
            <c:v>商品名(13文)</c:v>
          </c:tx>
          <c:invertIfNegative val="0"/>
          <c:cat>
            <c:strRef>
              <c:f>Sheet1!$G$10:$G$14</c:f>
              <c:strCache>
                <c:ptCount val="5"/>
                <c:pt idx="0">
                  <c:v>EBMT</c:v>
                </c:pt>
                <c:pt idx="1">
                  <c:v>Moses</c:v>
                </c:pt>
                <c:pt idx="2">
                  <c:v>china mall</c:v>
                </c:pt>
                <c:pt idx="3">
                  <c:v>Yahoo翻訳</c:v>
                </c:pt>
                <c:pt idx="4">
                  <c:v>Google翻訳</c:v>
                </c:pt>
              </c:strCache>
            </c:strRef>
          </c:cat>
          <c:val>
            <c:numRef>
              <c:f>Sheet1!$H$10:$H$14</c:f>
              <c:numCache>
                <c:formatCode>General</c:formatCode>
                <c:ptCount val="5"/>
                <c:pt idx="0">
                  <c:v>66.19</c:v>
                </c:pt>
                <c:pt idx="1">
                  <c:v>53.6</c:v>
                </c:pt>
                <c:pt idx="2">
                  <c:v>79.58</c:v>
                </c:pt>
                <c:pt idx="3">
                  <c:v>49.4</c:v>
                </c:pt>
                <c:pt idx="4">
                  <c:v>44.49</c:v>
                </c:pt>
              </c:numCache>
            </c:numRef>
          </c:val>
        </c:ser>
        <c:ser>
          <c:idx val="1"/>
          <c:order val="1"/>
          <c:tx>
            <c:v>商品属性(258文)</c:v>
          </c:tx>
          <c:invertIfNegative val="0"/>
          <c:cat>
            <c:strRef>
              <c:f>Sheet1!$G$10:$G$14</c:f>
              <c:strCache>
                <c:ptCount val="5"/>
                <c:pt idx="0">
                  <c:v>EBMT</c:v>
                </c:pt>
                <c:pt idx="1">
                  <c:v>Moses</c:v>
                </c:pt>
                <c:pt idx="2">
                  <c:v>china mall</c:v>
                </c:pt>
                <c:pt idx="3">
                  <c:v>Yahoo翻訳</c:v>
                </c:pt>
                <c:pt idx="4">
                  <c:v>Google翻訳</c:v>
                </c:pt>
              </c:strCache>
            </c:strRef>
          </c:cat>
          <c:val>
            <c:numRef>
              <c:f>Sheet1!$I$10:$I$14</c:f>
              <c:numCache>
                <c:formatCode>General</c:formatCode>
                <c:ptCount val="5"/>
                <c:pt idx="0">
                  <c:v>52.45</c:v>
                </c:pt>
                <c:pt idx="1">
                  <c:v>57.74</c:v>
                </c:pt>
                <c:pt idx="2">
                  <c:v>63.27</c:v>
                </c:pt>
                <c:pt idx="3">
                  <c:v>44.74</c:v>
                </c:pt>
                <c:pt idx="4">
                  <c:v>41.31</c:v>
                </c:pt>
              </c:numCache>
            </c:numRef>
          </c:val>
        </c:ser>
        <c:ser>
          <c:idx val="2"/>
          <c:order val="2"/>
          <c:tx>
            <c:v>商品説明(431文)</c:v>
          </c:tx>
          <c:invertIfNegative val="0"/>
          <c:cat>
            <c:strRef>
              <c:f>Sheet1!$G$10:$G$14</c:f>
              <c:strCache>
                <c:ptCount val="5"/>
                <c:pt idx="0">
                  <c:v>EBMT</c:v>
                </c:pt>
                <c:pt idx="1">
                  <c:v>Moses</c:v>
                </c:pt>
                <c:pt idx="2">
                  <c:v>china mall</c:v>
                </c:pt>
                <c:pt idx="3">
                  <c:v>Yahoo翻訳</c:v>
                </c:pt>
                <c:pt idx="4">
                  <c:v>Google翻訳</c:v>
                </c:pt>
              </c:strCache>
            </c:strRef>
          </c:cat>
          <c:val>
            <c:numRef>
              <c:f>Sheet1!$J$10:$J$14</c:f>
              <c:numCache>
                <c:formatCode>General</c:formatCode>
                <c:ptCount val="5"/>
                <c:pt idx="0">
                  <c:v>67.88</c:v>
                </c:pt>
                <c:pt idx="1">
                  <c:v>69.66</c:v>
                </c:pt>
                <c:pt idx="2">
                  <c:v>75.06</c:v>
                </c:pt>
                <c:pt idx="3">
                  <c:v>63.8</c:v>
                </c:pt>
                <c:pt idx="4">
                  <c:v>52.04</c:v>
                </c:pt>
              </c:numCache>
            </c:numRef>
          </c:val>
        </c:ser>
        <c:dLbls>
          <c:showLegendKey val="0"/>
          <c:showVal val="0"/>
          <c:showCatName val="0"/>
          <c:showSerName val="0"/>
          <c:showPercent val="0"/>
          <c:showBubbleSize val="0"/>
        </c:dLbls>
        <c:gapWidth val="150"/>
        <c:axId val="2083995448"/>
        <c:axId val="2083998456"/>
      </c:barChart>
      <c:catAx>
        <c:axId val="2083995448"/>
        <c:scaling>
          <c:orientation val="minMax"/>
        </c:scaling>
        <c:delete val="0"/>
        <c:axPos val="b"/>
        <c:majorTickMark val="out"/>
        <c:minorTickMark val="none"/>
        <c:tickLblPos val="nextTo"/>
        <c:txPr>
          <a:bodyPr/>
          <a:lstStyle/>
          <a:p>
            <a:pPr>
              <a:defRPr sz="2000"/>
            </a:pPr>
            <a:endParaRPr lang="ja-JP"/>
          </a:p>
        </c:txPr>
        <c:crossAx val="2083998456"/>
        <c:crosses val="autoZero"/>
        <c:auto val="1"/>
        <c:lblAlgn val="ctr"/>
        <c:lblOffset val="100"/>
        <c:noMultiLvlLbl val="0"/>
      </c:catAx>
      <c:valAx>
        <c:axId val="2083998456"/>
        <c:scaling>
          <c:orientation val="minMax"/>
        </c:scaling>
        <c:delete val="0"/>
        <c:axPos val="l"/>
        <c:majorGridlines/>
        <c:numFmt formatCode="General" sourceLinked="1"/>
        <c:majorTickMark val="out"/>
        <c:minorTickMark val="none"/>
        <c:tickLblPos val="nextTo"/>
        <c:txPr>
          <a:bodyPr/>
          <a:lstStyle/>
          <a:p>
            <a:pPr>
              <a:defRPr sz="1600"/>
            </a:pPr>
            <a:endParaRPr lang="ja-JP"/>
          </a:p>
        </c:txPr>
        <c:crossAx val="2083995448"/>
        <c:crosses val="autoZero"/>
        <c:crossBetween val="between"/>
      </c:valAx>
    </c:plotArea>
    <c:legend>
      <c:legendPos val="r"/>
      <c:layout>
        <c:manualLayout>
          <c:xMode val="edge"/>
          <c:yMode val="edge"/>
          <c:x val="0.59982094399217"/>
          <c:y val="0.0310212160979877"/>
          <c:w val="0.388879620979581"/>
          <c:h val="0.204624234470691"/>
        </c:manualLayout>
      </c:layout>
      <c:overlay val="0"/>
      <c:txPr>
        <a:bodyPr/>
        <a:lstStyle/>
        <a:p>
          <a:pPr>
            <a:defRPr sz="1600"/>
          </a:pPr>
          <a:endParaRPr lang="ja-JP"/>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378846-FC11-5D48-8953-F1AD45F387C5}" type="datetimeFigureOut">
              <a:rPr kumimoji="1" lang="ja-JP" altLang="en-US" smtClean="0"/>
              <a:t>12/03/15</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441A9D-192C-6C49-8712-3611DE7F3443}" type="slidenum">
              <a:rPr kumimoji="1" lang="ja-JP" altLang="en-US" smtClean="0"/>
              <a:t>‹#›</a:t>
            </a:fld>
            <a:endParaRPr kumimoji="1" lang="ja-JP" altLang="en-US"/>
          </a:p>
        </p:txBody>
      </p:sp>
    </p:spTree>
    <p:extLst>
      <p:ext uri="{BB962C8B-B14F-4D97-AF65-F5344CB8AC3E}">
        <p14:creationId xmlns:p14="http://schemas.microsoft.com/office/powerpoint/2010/main" val="722131961"/>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7441A9D-192C-6C49-8712-3611DE7F3443}" type="slidenum">
              <a:rPr kumimoji="1" lang="ja-JP" altLang="en-US" smtClean="0"/>
              <a:t>6</a:t>
            </a:fld>
            <a:endParaRPr kumimoji="1" lang="ja-JP" altLang="en-US"/>
          </a:p>
        </p:txBody>
      </p:sp>
    </p:spTree>
    <p:extLst>
      <p:ext uri="{BB962C8B-B14F-4D97-AF65-F5344CB8AC3E}">
        <p14:creationId xmlns:p14="http://schemas.microsoft.com/office/powerpoint/2010/main" val="1085651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ファッションドメイン</a:t>
            </a:r>
            <a:endParaRPr kumimoji="1" lang="ja-JP" altLang="en-US" dirty="0"/>
          </a:p>
        </p:txBody>
      </p:sp>
      <p:sp>
        <p:nvSpPr>
          <p:cNvPr id="4" name="スライド番号プレースホルダー 3"/>
          <p:cNvSpPr>
            <a:spLocks noGrp="1"/>
          </p:cNvSpPr>
          <p:nvPr>
            <p:ph type="sldNum" sz="quarter" idx="10"/>
          </p:nvPr>
        </p:nvSpPr>
        <p:spPr/>
        <p:txBody>
          <a:bodyPr/>
          <a:lstStyle/>
          <a:p>
            <a:fld id="{67441A9D-192C-6C49-8712-3611DE7F3443}" type="slidenum">
              <a:rPr kumimoji="1" lang="ja-JP" altLang="en-US" smtClean="0"/>
              <a:t>8</a:t>
            </a:fld>
            <a:endParaRPr kumimoji="1" lang="ja-JP" altLang="en-US"/>
          </a:p>
        </p:txBody>
      </p:sp>
    </p:spTree>
    <p:extLst>
      <p:ext uri="{BB962C8B-B14F-4D97-AF65-F5344CB8AC3E}">
        <p14:creationId xmlns:p14="http://schemas.microsoft.com/office/powerpoint/2010/main" val="1462257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中国語を日本語に</a:t>
            </a:r>
            <a:endParaRPr kumimoji="1" lang="ja-JP" altLang="en-US" dirty="0"/>
          </a:p>
        </p:txBody>
      </p:sp>
      <p:sp>
        <p:nvSpPr>
          <p:cNvPr id="4" name="スライド番号プレースホルダー 3"/>
          <p:cNvSpPr>
            <a:spLocks noGrp="1"/>
          </p:cNvSpPr>
          <p:nvPr>
            <p:ph type="sldNum" sz="quarter" idx="10"/>
          </p:nvPr>
        </p:nvSpPr>
        <p:spPr/>
        <p:txBody>
          <a:bodyPr/>
          <a:lstStyle/>
          <a:p>
            <a:fld id="{67441A9D-192C-6C49-8712-3611DE7F3443}" type="slidenum">
              <a:rPr kumimoji="1" lang="ja-JP" altLang="en-US" smtClean="0"/>
              <a:t>11</a:t>
            </a:fld>
            <a:endParaRPr kumimoji="1" lang="ja-JP" altLang="en-US"/>
          </a:p>
        </p:txBody>
      </p:sp>
    </p:spTree>
    <p:extLst>
      <p:ext uri="{BB962C8B-B14F-4D97-AF65-F5344CB8AC3E}">
        <p14:creationId xmlns:p14="http://schemas.microsoft.com/office/powerpoint/2010/main" val="669259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7441A9D-192C-6C49-8712-3611DE7F3443}" type="slidenum">
              <a:rPr kumimoji="1" lang="ja-JP" altLang="en-US" smtClean="0"/>
              <a:t>26</a:t>
            </a:fld>
            <a:endParaRPr kumimoji="1" lang="ja-JP" altLang="en-US"/>
          </a:p>
        </p:txBody>
      </p:sp>
    </p:spTree>
    <p:extLst>
      <p:ext uri="{BB962C8B-B14F-4D97-AF65-F5344CB8AC3E}">
        <p14:creationId xmlns:p14="http://schemas.microsoft.com/office/powerpoint/2010/main" val="1085651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p:cNvSpPr/>
          <p:nvPr/>
        </p:nvSpPr>
        <p:spPr>
          <a:xfrm>
            <a:off x="685800" y="3196686"/>
            <a:ext cx="77724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タイトル 1"/>
          <p:cNvSpPr>
            <a:spLocks noGrp="1"/>
          </p:cNvSpPr>
          <p:nvPr>
            <p:ph type="ctrTitle"/>
          </p:nvPr>
        </p:nvSpPr>
        <p:spPr>
          <a:xfrm>
            <a:off x="685800" y="1676401"/>
            <a:ext cx="7772400" cy="1538286"/>
          </a:xfrm>
        </p:spPr>
        <p:txBody>
          <a:bodyPr anchor="b"/>
          <a:lstStyle/>
          <a:p>
            <a:r>
              <a:rPr kumimoji="0" lang="ja-JP" altLang="en-US" smtClean="0"/>
              <a:t>マスター タイトルの書式設定</a:t>
            </a:r>
            <a:endParaRPr kumimoji="0" lang="en-US"/>
          </a:p>
        </p:txBody>
      </p:sp>
      <p:sp>
        <p:nvSpPr>
          <p:cNvPr id="3" name="サブタイトル 2"/>
          <p:cNvSpPr>
            <a:spLocks noGrp="1"/>
          </p:cNvSpPr>
          <p:nvPr>
            <p:ph type="subTitle" idx="1"/>
          </p:nvPr>
        </p:nvSpPr>
        <p:spPr>
          <a:xfrm>
            <a:off x="1371600" y="321468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ja-JP" altLang="en-US" smtClean="0"/>
              <a:t>マスター サブタイトルの書式設定</a:t>
            </a:r>
            <a:endParaRPr kumimoji="0" lang="en-US"/>
          </a:p>
        </p:txBody>
      </p:sp>
      <p:sp>
        <p:nvSpPr>
          <p:cNvPr id="4" name="日付プレースホルダー 3"/>
          <p:cNvSpPr>
            <a:spLocks noGrp="1"/>
          </p:cNvSpPr>
          <p:nvPr>
            <p:ph type="dt" sz="half" idx="10"/>
          </p:nvPr>
        </p:nvSpPr>
        <p:spPr/>
        <p:txBody>
          <a:bodyPr/>
          <a:lstStyle/>
          <a:p>
            <a:fld id="{B01F9CA3-105E-4857-9057-6DB6197DA786}" type="datetimeFigureOut">
              <a:rPr lang="en-US" smtClean="0"/>
              <a:t>12/03/15</a:t>
            </a:fld>
            <a:endParaRPr lang="en-US"/>
          </a:p>
        </p:txBody>
      </p:sp>
      <p:sp>
        <p:nvSpPr>
          <p:cNvPr id="5" name="フッター プレースホルダー 4"/>
          <p:cNvSpPr>
            <a:spLocks noGrp="1"/>
          </p:cNvSpPr>
          <p:nvPr>
            <p:ph type="ftr" sz="quarter" idx="11"/>
          </p:nvPr>
        </p:nvSpPr>
        <p:spPr/>
        <p:txBody>
          <a:bodyPr/>
          <a:lstStyle/>
          <a:p>
            <a:endParaRPr lang="en-US"/>
          </a:p>
        </p:txBody>
      </p:sp>
      <p:sp>
        <p:nvSpPr>
          <p:cNvPr id="6" name="スライド番号プレースホルダー 5"/>
          <p:cNvSpPr>
            <a:spLocks noGrp="1"/>
          </p:cNvSpPr>
          <p:nvPr>
            <p:ph type="sldNum" sz="quarter" idx="12"/>
          </p:nvPr>
        </p:nvSpPr>
        <p:spPr/>
        <p:txBody>
          <a:bodyPr/>
          <a:lstStyle/>
          <a:p>
            <a:fld id="{6D95434A-1094-4C26-ADA4-1AB6210859AE}" type="slidenum">
              <a:rPr kumimoji="0" lang="en-US" smtClean="0"/>
              <a:pPr eaLnBrk="1" latinLnBrk="0" hangingPunct="1"/>
              <a:t>‹#›</a:t>
            </a:fld>
            <a:endParaRPr kumimoji="0"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68C2560D-EC28-3B41-86E8-18F1CE0113B4}" type="datetimeFigureOut">
              <a:rPr lang="en-US" smtClean="0"/>
              <a:t>12/03/15</a:t>
            </a:fld>
            <a:endParaRPr lang="en-US"/>
          </a:p>
        </p:txBody>
      </p:sp>
      <p:sp>
        <p:nvSpPr>
          <p:cNvPr id="5" name="フッター プレースホルダー 4"/>
          <p:cNvSpPr>
            <a:spLocks noGrp="1"/>
          </p:cNvSpPr>
          <p:nvPr>
            <p:ph type="ftr" sz="quarter" idx="11"/>
          </p:nvPr>
        </p:nvSpPr>
        <p:spPr/>
        <p:txBody>
          <a:bodyPr/>
          <a:lstStyle/>
          <a:p>
            <a:endParaRPr lang="en-US"/>
          </a:p>
        </p:txBody>
      </p:sp>
      <p:sp>
        <p:nvSpPr>
          <p:cNvPr id="6" name="スライド番号プレースホルダー 5"/>
          <p:cNvSpPr>
            <a:spLocks noGrp="1"/>
          </p:cNvSpPr>
          <p:nvPr>
            <p:ph type="sldNum" sz="quarter" idx="12"/>
          </p:nvPr>
        </p:nvSpPr>
        <p:spPr/>
        <p:txBody>
          <a:bodyPr/>
          <a:lstStyle/>
          <a:p>
            <a:fld id="{2066355A-084C-D24E-9AD2-7E4FC41EA627}" type="slidenum">
              <a:rPr lang="en-US" smtClean="0"/>
              <a:t>‹#›</a:t>
            </a:fld>
            <a:endParaRPr lang="en-US"/>
          </a:p>
        </p:txBody>
      </p:sp>
      <p:sp>
        <p:nvSpPr>
          <p:cNvPr id="7" name="正方形/長方形 6"/>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215206" y="274638"/>
            <a:ext cx="1471594" cy="6011882"/>
          </a:xfrm>
        </p:spPr>
        <p:txBody>
          <a:bodyPr vert="eaVer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274638"/>
            <a:ext cx="6686568" cy="6011882"/>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68C2560D-EC28-3B41-86E8-18F1CE0113B4}" type="datetimeFigureOut">
              <a:rPr lang="en-US" smtClean="0"/>
              <a:t>12/03/15</a:t>
            </a:fld>
            <a:endParaRPr lang="en-US"/>
          </a:p>
        </p:txBody>
      </p:sp>
      <p:sp>
        <p:nvSpPr>
          <p:cNvPr id="5" name="フッター プレースホルダー 4"/>
          <p:cNvSpPr>
            <a:spLocks noGrp="1"/>
          </p:cNvSpPr>
          <p:nvPr>
            <p:ph type="ftr" sz="quarter" idx="11"/>
          </p:nvPr>
        </p:nvSpPr>
        <p:spPr/>
        <p:txBody>
          <a:bodyPr/>
          <a:lstStyle/>
          <a:p>
            <a:endParaRPr lang="en-US"/>
          </a:p>
        </p:txBody>
      </p:sp>
      <p:sp>
        <p:nvSpPr>
          <p:cNvPr id="6" name="スライド番号プレースホルダー 5"/>
          <p:cNvSpPr>
            <a:spLocks noGrp="1"/>
          </p:cNvSpPr>
          <p:nvPr>
            <p:ph type="sldNum" sz="quarter" idx="12"/>
          </p:nvPr>
        </p:nvSpPr>
        <p:spPr/>
        <p:txBody>
          <a:bodyPr/>
          <a:lstStyle/>
          <a:p>
            <a:fld id="{2066355A-084C-D24E-9AD2-7E4FC41EA627}"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7" name="正方形/長方形 6"/>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コンテンツ プレースホルダー 2"/>
          <p:cNvSpPr>
            <a:spLocks noGrp="1"/>
          </p:cNvSpPr>
          <p:nvPr>
            <p:ph idx="1"/>
          </p:nvPr>
        </p:nvSpPr>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a:xfrm>
            <a:off x="73152" y="6400800"/>
            <a:ext cx="3200400" cy="283800"/>
          </a:xfrm>
        </p:spPr>
        <p:txBody>
          <a:bodyPr/>
          <a:lstStyle/>
          <a:p>
            <a:fld id="{68C2560D-EC28-3B41-86E8-18F1CE0113B4}" type="datetimeFigureOut">
              <a:rPr lang="en-US" smtClean="0"/>
              <a:t>12/03/15</a:t>
            </a:fld>
            <a:endParaRPr lang="en-US"/>
          </a:p>
        </p:txBody>
      </p:sp>
      <p:sp>
        <p:nvSpPr>
          <p:cNvPr id="5" name="フッター プレースホルダー 4"/>
          <p:cNvSpPr>
            <a:spLocks noGrp="1"/>
          </p:cNvSpPr>
          <p:nvPr>
            <p:ph type="ftr" sz="quarter" idx="11"/>
          </p:nvPr>
        </p:nvSpPr>
        <p:spPr>
          <a:xfrm>
            <a:off x="5330952" y="6400800"/>
            <a:ext cx="3733800" cy="283800"/>
          </a:xfrm>
        </p:spPr>
        <p:txBody>
          <a:bodyPr/>
          <a:lstStyle/>
          <a:p>
            <a:endParaRPr lang="en-US"/>
          </a:p>
        </p:txBody>
      </p:sp>
      <p:sp>
        <p:nvSpPr>
          <p:cNvPr id="6" name="スライド番号プレースホルダー 5"/>
          <p:cNvSpPr>
            <a:spLocks noGrp="1"/>
          </p:cNvSpPr>
          <p:nvPr>
            <p:ph type="sldNum" sz="quarter" idx="12"/>
          </p:nvPr>
        </p:nvSpPr>
        <p:spPr/>
        <p:txBody>
          <a:bodyPr/>
          <a:lstStyle/>
          <a:p>
            <a:fld id="{2066355A-084C-D24E-9AD2-7E4FC41EA627}"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正方形/長方形 6"/>
          <p:cNvSpPr/>
          <p:nvPr/>
        </p:nvSpPr>
        <p:spPr>
          <a:xfrm>
            <a:off x="685800" y="3143248"/>
            <a:ext cx="77724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タイトル 1"/>
          <p:cNvSpPr>
            <a:spLocks noGrp="1"/>
          </p:cNvSpPr>
          <p:nvPr>
            <p:ph type="title"/>
          </p:nvPr>
        </p:nvSpPr>
        <p:spPr>
          <a:xfrm>
            <a:off x="722313" y="3143248"/>
            <a:ext cx="7772400" cy="1362075"/>
          </a:xfrm>
        </p:spPr>
        <p:txBody>
          <a:bodyPr anchor="t"/>
          <a:lstStyle>
            <a:lvl1pPr algn="ctr">
              <a:defRPr sz="4000" b="0" cap="all"/>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722313" y="1643061"/>
            <a:ext cx="7772400" cy="1500187"/>
          </a:xfrm>
        </p:spPr>
        <p:txBody>
          <a:bodyPr anchor="b"/>
          <a:lstStyle>
            <a:lvl1pPr marL="0" indent="0" algn="ctr">
              <a:buNone/>
              <a:defRPr sz="2000">
                <a:solidFill>
                  <a:schemeClr val="tx1">
                    <a:tint val="75000"/>
                  </a:schemeClr>
                </a:solidFill>
              </a:defRPr>
            </a:lvl1pPr>
            <a:lvl2pPr marL="457200" indent="0" algn="ctr">
              <a:buNone/>
              <a:defRPr sz="1800">
                <a:solidFill>
                  <a:schemeClr val="tx1">
                    <a:tint val="75000"/>
                  </a:schemeClr>
                </a:solidFill>
              </a:defRPr>
            </a:lvl2pPr>
            <a:lvl3pPr marL="914400" indent="0" algn="ctr">
              <a:buNone/>
              <a:defRPr sz="1600">
                <a:solidFill>
                  <a:schemeClr val="tx1">
                    <a:tint val="75000"/>
                  </a:schemeClr>
                </a:solidFill>
              </a:defRPr>
            </a:lvl3pPr>
            <a:lvl4pPr marL="1371600" indent="0" algn="ctr">
              <a:buNone/>
              <a:defRPr sz="1400">
                <a:solidFill>
                  <a:schemeClr val="tx1">
                    <a:tint val="75000"/>
                  </a:schemeClr>
                </a:solidFill>
              </a:defRPr>
            </a:lvl4pPr>
            <a:lvl5pPr marL="1828800" indent="0" algn="ct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B01F9CA3-105E-4857-9057-6DB6197DA786}" type="datetimeFigureOut">
              <a:rPr lang="en-US" smtClean="0"/>
              <a:t>12/03/15</a:t>
            </a:fld>
            <a:endParaRPr lang="en-US"/>
          </a:p>
        </p:txBody>
      </p:sp>
      <p:sp>
        <p:nvSpPr>
          <p:cNvPr id="5" name="フッター プレースホルダー 4"/>
          <p:cNvSpPr>
            <a:spLocks noGrp="1"/>
          </p:cNvSpPr>
          <p:nvPr>
            <p:ph type="ftr" sz="quarter" idx="11"/>
          </p:nvPr>
        </p:nvSpPr>
        <p:spPr/>
        <p:txBody>
          <a:bodyPr/>
          <a:lstStyle/>
          <a:p>
            <a:endParaRPr lang="en-US"/>
          </a:p>
        </p:txBody>
      </p:sp>
      <p:sp>
        <p:nvSpPr>
          <p:cNvPr id="6" name="スライド番号プレースホルダー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正方形/長方形 7"/>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p>
            <a:fld id="{68C2560D-EC28-3B41-86E8-18F1CE0113B4}" type="datetimeFigureOut">
              <a:rPr lang="en-US" smtClean="0"/>
              <a:t>12/03/15</a:t>
            </a:fld>
            <a:endParaRPr lang="en-US"/>
          </a:p>
        </p:txBody>
      </p:sp>
      <p:sp>
        <p:nvSpPr>
          <p:cNvPr id="6" name="フッター プレースホルダー 5"/>
          <p:cNvSpPr>
            <a:spLocks noGrp="1"/>
          </p:cNvSpPr>
          <p:nvPr>
            <p:ph type="ftr" sz="quarter" idx="11"/>
          </p:nvPr>
        </p:nvSpPr>
        <p:spPr/>
        <p:txBody>
          <a:bodyPr/>
          <a:lstStyle/>
          <a:p>
            <a:endParaRPr lang="en-US"/>
          </a:p>
        </p:txBody>
      </p:sp>
      <p:sp>
        <p:nvSpPr>
          <p:cNvPr id="7" name="スライド番号プレースホルダー 6"/>
          <p:cNvSpPr>
            <a:spLocks noGrp="1"/>
          </p:cNvSpPr>
          <p:nvPr>
            <p:ph type="sldNum" sz="quarter" idx="12"/>
          </p:nvPr>
        </p:nvSpPr>
        <p:spPr/>
        <p:txBody>
          <a:bodyPr/>
          <a:lstStyle/>
          <a:p>
            <a:fld id="{2066355A-084C-D24E-9AD2-7E4FC41EA627}"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正方形/長方形 9"/>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タイトル 1"/>
          <p:cNvSpPr>
            <a:spLocks noGrp="1"/>
          </p:cNvSpPr>
          <p:nvPr>
            <p:ph type="title"/>
          </p:nvPr>
        </p:nvSpPr>
        <p:spPr/>
        <p:txBody>
          <a:bodyPr/>
          <a:lstStyle>
            <a:lvl1pPr>
              <a:defRPr/>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2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2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ー 6"/>
          <p:cNvSpPr>
            <a:spLocks noGrp="1"/>
          </p:cNvSpPr>
          <p:nvPr>
            <p:ph type="dt" sz="half" idx="10"/>
          </p:nvPr>
        </p:nvSpPr>
        <p:spPr/>
        <p:txBody>
          <a:bodyPr/>
          <a:lstStyle/>
          <a:p>
            <a:fld id="{68C2560D-EC28-3B41-86E8-18F1CE0113B4}" type="datetimeFigureOut">
              <a:rPr lang="en-US" smtClean="0"/>
              <a:t>12/03/15</a:t>
            </a:fld>
            <a:endParaRPr lang="en-US"/>
          </a:p>
        </p:txBody>
      </p:sp>
      <p:sp>
        <p:nvSpPr>
          <p:cNvPr id="8" name="フッター プレースホルダー 7"/>
          <p:cNvSpPr>
            <a:spLocks noGrp="1"/>
          </p:cNvSpPr>
          <p:nvPr>
            <p:ph type="ftr" sz="quarter" idx="11"/>
          </p:nvPr>
        </p:nvSpPr>
        <p:spPr/>
        <p:txBody>
          <a:bodyPr/>
          <a:lstStyle/>
          <a:p>
            <a:endParaRPr lang="en-US"/>
          </a:p>
        </p:txBody>
      </p:sp>
      <p:sp>
        <p:nvSpPr>
          <p:cNvPr id="9" name="スライド番号プレースホルダー 8"/>
          <p:cNvSpPr>
            <a:spLocks noGrp="1"/>
          </p:cNvSpPr>
          <p:nvPr>
            <p:ph type="sldNum" sz="quarter" idx="12"/>
          </p:nvPr>
        </p:nvSpPr>
        <p:spPr/>
        <p:txBody>
          <a:bodyPr/>
          <a:lstStyle/>
          <a:p>
            <a:fld id="{2066355A-084C-D24E-9AD2-7E4FC41EA627}"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6" name="正方形/長方形 5"/>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日付プレースホルダー 2"/>
          <p:cNvSpPr>
            <a:spLocks noGrp="1"/>
          </p:cNvSpPr>
          <p:nvPr>
            <p:ph type="dt" sz="half" idx="10"/>
          </p:nvPr>
        </p:nvSpPr>
        <p:spPr/>
        <p:txBody>
          <a:bodyPr/>
          <a:lstStyle/>
          <a:p>
            <a:fld id="{68C2560D-EC28-3B41-86E8-18F1CE0113B4}" type="datetimeFigureOut">
              <a:rPr lang="en-US" smtClean="0"/>
              <a:t>12/03/15</a:t>
            </a:fld>
            <a:endParaRPr lang="en-US"/>
          </a:p>
        </p:txBody>
      </p:sp>
      <p:sp>
        <p:nvSpPr>
          <p:cNvPr id="4" name="フッター プレースホルダー 3"/>
          <p:cNvSpPr>
            <a:spLocks noGrp="1"/>
          </p:cNvSpPr>
          <p:nvPr>
            <p:ph type="ftr" sz="quarter" idx="11"/>
          </p:nvPr>
        </p:nvSpPr>
        <p:spPr/>
        <p:txBody>
          <a:bodyPr/>
          <a:lstStyle/>
          <a:p>
            <a:endParaRPr lang="en-US"/>
          </a:p>
        </p:txBody>
      </p:sp>
      <p:sp>
        <p:nvSpPr>
          <p:cNvPr id="5" name="スライド番号プレースホルダー 4"/>
          <p:cNvSpPr>
            <a:spLocks noGrp="1"/>
          </p:cNvSpPr>
          <p:nvPr>
            <p:ph type="sldNum" sz="quarter" idx="12"/>
          </p:nvPr>
        </p:nvSpPr>
        <p:spPr/>
        <p:txBody>
          <a:bodyPr/>
          <a:lstStyle/>
          <a:p>
            <a:fld id="{2066355A-084C-D24E-9AD2-7E4FC41EA627}"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bg>
      <p:bgRef idx="1002">
        <a:schemeClr val="bg2"/>
      </p:bgRef>
    </p:bg>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8C2560D-EC28-3B41-86E8-18F1CE0113B4}" type="datetimeFigureOut">
              <a:rPr lang="en-US" smtClean="0"/>
              <a:t>12/03/15</a:t>
            </a:fld>
            <a:endParaRPr lang="en-US"/>
          </a:p>
        </p:txBody>
      </p:sp>
      <p:sp>
        <p:nvSpPr>
          <p:cNvPr id="3" name="フッター プレースホルダー 2"/>
          <p:cNvSpPr>
            <a:spLocks noGrp="1"/>
          </p:cNvSpPr>
          <p:nvPr>
            <p:ph type="ftr" sz="quarter" idx="11"/>
          </p:nvPr>
        </p:nvSpPr>
        <p:spPr/>
        <p:txBody>
          <a:bodyPr/>
          <a:lstStyle/>
          <a:p>
            <a:endParaRPr lang="en-US"/>
          </a:p>
        </p:txBody>
      </p:sp>
      <p:sp>
        <p:nvSpPr>
          <p:cNvPr id="4" name="スライド番号プレースホルダー 3"/>
          <p:cNvSpPr>
            <a:spLocks noGrp="1"/>
          </p:cNvSpPr>
          <p:nvPr>
            <p:ph type="sldNum" sz="quarter" idx="12"/>
          </p:nvPr>
        </p:nvSpPr>
        <p:spPr/>
        <p:txBody>
          <a:bodyPr/>
          <a:lstStyle/>
          <a:p>
            <a:fld id="{2066355A-084C-D24E-9AD2-7E4FC41EA62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8" name="正方形/長方形 7"/>
          <p:cNvSpPr/>
          <p:nvPr/>
        </p:nvSpPr>
        <p:spPr>
          <a:xfrm>
            <a:off x="2786050" y="1053546"/>
            <a:ext cx="59040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タイトル 1"/>
          <p:cNvSpPr>
            <a:spLocks noGrp="1"/>
          </p:cNvSpPr>
          <p:nvPr>
            <p:ph type="title"/>
          </p:nvPr>
        </p:nvSpPr>
        <p:spPr>
          <a:xfrm>
            <a:off x="2786050" y="228600"/>
            <a:ext cx="5900752" cy="842946"/>
          </a:xfrm>
        </p:spPr>
        <p:txBody>
          <a:bodyPr anchor="b"/>
          <a:lstStyle>
            <a:lvl1pPr algn="ctr">
              <a:defRPr sz="2800" b="0"/>
            </a:lvl1pPr>
          </a:lstStyle>
          <a:p>
            <a:r>
              <a:rPr kumimoji="0" lang="ja-JP" altLang="en-US" smtClean="0"/>
              <a:t>マスター タイトルの書式設定</a:t>
            </a:r>
            <a:endParaRPr kumimoji="0" lang="en-US"/>
          </a:p>
        </p:txBody>
      </p:sp>
      <p:sp>
        <p:nvSpPr>
          <p:cNvPr id="3" name="コンテンツ プレースホルダー 2"/>
          <p:cNvSpPr>
            <a:spLocks noGrp="1"/>
          </p:cNvSpPr>
          <p:nvPr>
            <p:ph idx="1"/>
          </p:nvPr>
        </p:nvSpPr>
        <p:spPr>
          <a:xfrm>
            <a:off x="2786050" y="1142984"/>
            <a:ext cx="5900750" cy="51435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テキスト プレースホルダー 3"/>
          <p:cNvSpPr>
            <a:spLocks noGrp="1"/>
          </p:cNvSpPr>
          <p:nvPr>
            <p:ph type="body" sz="half" idx="2"/>
          </p:nvPr>
        </p:nvSpPr>
        <p:spPr>
          <a:xfrm>
            <a:off x="457205" y="1142984"/>
            <a:ext cx="2257408" cy="5143536"/>
          </a:xfrm>
        </p:spPr>
        <p:txBody>
          <a:bodyPr anchor="ct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p>
            <a:fld id="{68C2560D-EC28-3B41-86E8-18F1CE0113B4}" type="datetimeFigureOut">
              <a:rPr lang="en-US" smtClean="0"/>
              <a:t>12/03/15</a:t>
            </a:fld>
            <a:endParaRPr lang="en-US"/>
          </a:p>
        </p:txBody>
      </p:sp>
      <p:sp>
        <p:nvSpPr>
          <p:cNvPr id="6" name="フッター プレースホルダー 5"/>
          <p:cNvSpPr>
            <a:spLocks noGrp="1"/>
          </p:cNvSpPr>
          <p:nvPr>
            <p:ph type="ftr" sz="quarter" idx="11"/>
          </p:nvPr>
        </p:nvSpPr>
        <p:spPr/>
        <p:txBody>
          <a:bodyPr/>
          <a:lstStyle/>
          <a:p>
            <a:endParaRPr lang="en-US"/>
          </a:p>
        </p:txBody>
      </p:sp>
      <p:sp>
        <p:nvSpPr>
          <p:cNvPr id="7" name="スライド番号プレースホルダー 6"/>
          <p:cNvSpPr>
            <a:spLocks noGrp="1"/>
          </p:cNvSpPr>
          <p:nvPr>
            <p:ph type="sldNum" sz="quarter" idx="12"/>
          </p:nvPr>
        </p:nvSpPr>
        <p:spPr/>
        <p:txBody>
          <a:bodyPr/>
          <a:lstStyle/>
          <a:p>
            <a:fld id="{2754ED01-E2A0-4C1E-8E21-014B9904157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bg>
      <p:bgRef idx="1002">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533400" y="304800"/>
            <a:ext cx="6400800" cy="685800"/>
          </a:xfrm>
        </p:spPr>
        <p:txBody>
          <a:bodyPr anchor="ctr"/>
          <a:lstStyle>
            <a:lvl1pPr algn="l">
              <a:defRPr sz="2400" b="0"/>
            </a:lvl1pPr>
          </a:lstStyle>
          <a:p>
            <a:r>
              <a:rPr kumimoji="0" lang="ja-JP" altLang="en-US" smtClean="0"/>
              <a:t>マスター タイトルの書式設定</a:t>
            </a:r>
            <a:endParaRPr kumimoji="0" lang="en-US"/>
          </a:p>
        </p:txBody>
      </p:sp>
      <p:sp>
        <p:nvSpPr>
          <p:cNvPr id="3" name="図プレースホルダー 2"/>
          <p:cNvSpPr>
            <a:spLocks noGrp="1"/>
          </p:cNvSpPr>
          <p:nvPr>
            <p:ph type="pic" idx="1"/>
          </p:nvPr>
        </p:nvSpPr>
        <p:spPr>
          <a:xfrm>
            <a:off x="701552" y="1143000"/>
            <a:ext cx="7223248" cy="3980172"/>
          </a:xfrm>
          <a:prstGeom prst="roundRect">
            <a:avLst>
              <a:gd name="adj" fmla="val 18278"/>
            </a:avLst>
          </a:prstGeom>
          <a:solidFill>
            <a:schemeClr val="accent1">
              <a:tint val="40000"/>
            </a:schemeClr>
          </a:solidFill>
          <a:ln w="50800" cap="rnd">
            <a:gradFill flip="none" rotWithShape="1">
              <a:gsLst>
                <a:gs pos="0">
                  <a:schemeClr val="accent1">
                    <a:shade val="50000"/>
                  </a:schemeClr>
                </a:gs>
                <a:gs pos="20000">
                  <a:schemeClr val="accent2">
                    <a:shade val="50000"/>
                  </a:schemeClr>
                </a:gs>
                <a:gs pos="40000">
                  <a:schemeClr val="accent3">
                    <a:shade val="50000"/>
                  </a:schemeClr>
                </a:gs>
                <a:gs pos="60000">
                  <a:schemeClr val="accent4">
                    <a:shade val="50000"/>
                  </a:schemeClr>
                </a:gs>
                <a:gs pos="80000">
                  <a:schemeClr val="accent5">
                    <a:shade val="50000"/>
                  </a:schemeClr>
                </a:gs>
                <a:gs pos="100000">
                  <a:schemeClr val="accent6">
                    <a:shade val="50000"/>
                  </a:schemeClr>
                </a:gs>
              </a:gsLst>
              <a:path path="circle">
                <a:fillToRect l="50000" t="50000" r="50000" b="50000"/>
              </a:path>
              <a:tileRect/>
            </a:gradFill>
            <a:round/>
          </a:ln>
          <a:effectLst>
            <a:outerShdw blurRad="50800" dist="38100" dir="5400000" algn="tl"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ja-JP" altLang="en-US" smtClean="0"/>
              <a:t>プレースホルダーまでドラッグするかアイコンをクリックして図を追加</a:t>
            </a:r>
            <a:endParaRPr kumimoji="0" lang="en-US"/>
          </a:p>
        </p:txBody>
      </p:sp>
      <p:sp>
        <p:nvSpPr>
          <p:cNvPr id="4" name="テキスト プレースホルダー 3"/>
          <p:cNvSpPr>
            <a:spLocks noGrp="1"/>
          </p:cNvSpPr>
          <p:nvPr>
            <p:ph type="body" sz="half" idx="2"/>
          </p:nvPr>
        </p:nvSpPr>
        <p:spPr>
          <a:xfrm>
            <a:off x="2362200" y="5410200"/>
            <a:ext cx="5657888" cy="804862"/>
          </a:xfrm>
        </p:spPr>
        <p:txBody>
          <a:bodyPr anchor="ctr"/>
          <a:lstStyle>
            <a:lvl1pPr marL="0" indent="0" algn="r">
              <a:buNone/>
              <a:defRPr sz="1200" b="0"/>
            </a:lvl1pPr>
            <a:lvl2pPr marL="457200" indent="0" algn="r">
              <a:buNone/>
              <a:defRPr sz="1200" b="0"/>
            </a:lvl2pPr>
            <a:lvl3pPr marL="914400" indent="0" algn="r">
              <a:buNone/>
              <a:defRPr sz="1200" b="0"/>
            </a:lvl3pPr>
            <a:lvl4pPr marL="1371600" indent="0" algn="r">
              <a:buNone/>
              <a:defRPr sz="1200" b="0"/>
            </a:lvl4pPr>
            <a:lvl5pPr marL="1828800" indent="0" algn="r">
              <a:buNone/>
              <a:defRPr sz="1200" b="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p>
            <a:fld id="{68C2560D-EC28-3B41-86E8-18F1CE0113B4}" type="datetimeFigureOut">
              <a:rPr lang="en-US" smtClean="0"/>
              <a:t>12/03/15</a:t>
            </a:fld>
            <a:endParaRPr lang="en-US"/>
          </a:p>
        </p:txBody>
      </p:sp>
      <p:sp>
        <p:nvSpPr>
          <p:cNvPr id="6" name="フッター プレースホルダー 5"/>
          <p:cNvSpPr>
            <a:spLocks noGrp="1"/>
          </p:cNvSpPr>
          <p:nvPr>
            <p:ph type="ftr" sz="quarter" idx="11"/>
          </p:nvPr>
        </p:nvSpPr>
        <p:spPr/>
        <p:txBody>
          <a:bodyPr/>
          <a:lstStyle/>
          <a:p>
            <a:endParaRPr lang="en-US"/>
          </a:p>
        </p:txBody>
      </p:sp>
      <p:sp>
        <p:nvSpPr>
          <p:cNvPr id="7" name="スライド番号プレースホルダー 6"/>
          <p:cNvSpPr>
            <a:spLocks noGrp="1"/>
          </p:cNvSpPr>
          <p:nvPr>
            <p:ph type="sldNum" sz="quarter" idx="12"/>
          </p:nvPr>
        </p:nvSpPr>
        <p:spPr/>
        <p:txBody>
          <a:bodyPr/>
          <a:lstStyle/>
          <a:p>
            <a:fld id="{2066355A-084C-D24E-9AD2-7E4FC41EA62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正方形/長方形 6"/>
          <p:cNvSpPr/>
          <p:nvPr/>
        </p:nvSpPr>
        <p:spPr>
          <a:xfrm>
            <a:off x="0" y="6678000"/>
            <a:ext cx="9144000" cy="18000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タイトル プレースホルダー 1"/>
          <p:cNvSpPr>
            <a:spLocks noGrp="1"/>
          </p:cNvSpPr>
          <p:nvPr>
            <p:ph type="title"/>
          </p:nvPr>
        </p:nvSpPr>
        <p:spPr>
          <a:xfrm>
            <a:off x="457200" y="274638"/>
            <a:ext cx="8229600" cy="1143000"/>
          </a:xfrm>
          <a:prstGeom prst="rect">
            <a:avLst/>
          </a:prstGeom>
        </p:spPr>
        <p:txBody>
          <a:bodyPr vert="horz" rtlCol="0" anchor="ctr">
            <a:normAutofit/>
          </a:body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457200" y="1600200"/>
            <a:ext cx="8229600" cy="4686320"/>
          </a:xfrm>
          <a:prstGeom prst="rect">
            <a:avLst/>
          </a:prstGeom>
        </p:spPr>
        <p:txBody>
          <a:bodyPr vert="horz" rtlCol="0">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4" name="日付プレースホルダー 3"/>
          <p:cNvSpPr>
            <a:spLocks noGrp="1"/>
          </p:cNvSpPr>
          <p:nvPr>
            <p:ph type="dt" sz="half" idx="2"/>
          </p:nvPr>
        </p:nvSpPr>
        <p:spPr>
          <a:xfrm>
            <a:off x="76200" y="6400800"/>
            <a:ext cx="3200400" cy="283800"/>
          </a:xfrm>
          <a:prstGeom prst="rect">
            <a:avLst/>
          </a:prstGeom>
        </p:spPr>
        <p:txBody>
          <a:bodyPr vert="horz" rtlCol="0" anchor="b"/>
          <a:lstStyle>
            <a:lvl1pPr algn="l" eaLnBrk="1" latinLnBrk="0" hangingPunct="1">
              <a:defRPr kumimoji="0" sz="1100">
                <a:solidFill>
                  <a:schemeClr val="tx2">
                    <a:lumMod val="75000"/>
                    <a:lumOff val="25000"/>
                  </a:schemeClr>
                </a:solidFill>
              </a:defRPr>
            </a:lvl1pPr>
          </a:lstStyle>
          <a:p>
            <a:fld id="{68C2560D-EC28-3B41-86E8-18F1CE0113B4}" type="datetimeFigureOut">
              <a:rPr lang="en-US" smtClean="0"/>
              <a:t>12/03/15</a:t>
            </a:fld>
            <a:endParaRPr lang="en-US"/>
          </a:p>
        </p:txBody>
      </p:sp>
      <p:sp>
        <p:nvSpPr>
          <p:cNvPr id="5" name="フッター プレースホルダー 4"/>
          <p:cNvSpPr>
            <a:spLocks noGrp="1"/>
          </p:cNvSpPr>
          <p:nvPr>
            <p:ph type="ftr" sz="quarter" idx="3"/>
          </p:nvPr>
        </p:nvSpPr>
        <p:spPr>
          <a:xfrm>
            <a:off x="5334000" y="6400800"/>
            <a:ext cx="3733800" cy="283800"/>
          </a:xfrm>
          <a:prstGeom prst="rect">
            <a:avLst/>
          </a:prstGeom>
        </p:spPr>
        <p:txBody>
          <a:bodyPr vert="horz" rtlCol="0" anchor="ctr"/>
          <a:lstStyle>
            <a:lvl1pPr algn="r" eaLnBrk="1" latinLnBrk="0" hangingPunct="1">
              <a:defRPr kumimoji="0" sz="1100">
                <a:solidFill>
                  <a:schemeClr val="tx2">
                    <a:lumMod val="75000"/>
                    <a:lumOff val="25000"/>
                  </a:schemeClr>
                </a:solidFill>
              </a:defRPr>
            </a:lvl1pPr>
          </a:lstStyle>
          <a:p>
            <a:endParaRPr lang="en-US"/>
          </a:p>
        </p:txBody>
      </p:sp>
      <p:sp>
        <p:nvSpPr>
          <p:cNvPr id="6" name="スライド番号プレースホルダー 5"/>
          <p:cNvSpPr>
            <a:spLocks noGrp="1"/>
          </p:cNvSpPr>
          <p:nvPr>
            <p:ph type="sldNum" sz="quarter" idx="4"/>
          </p:nvPr>
        </p:nvSpPr>
        <p:spPr>
          <a:xfrm>
            <a:off x="4114800" y="6400800"/>
            <a:ext cx="914400" cy="283464"/>
          </a:xfrm>
          <a:prstGeom prst="rect">
            <a:avLst/>
          </a:prstGeom>
          <a:noFill/>
        </p:spPr>
        <p:txBody>
          <a:bodyPr vert="horz" lIns="45720" rIns="45720" rtlCol="0" anchor="ctr"/>
          <a:lstStyle>
            <a:lvl1pPr algn="ctr" eaLnBrk="1" latinLnBrk="0" hangingPunct="1">
              <a:defRPr kumimoji="0" sz="1100" b="0">
                <a:solidFill>
                  <a:schemeClr val="tx2">
                    <a:lumMod val="75000"/>
                    <a:lumOff val="25000"/>
                  </a:schemeClr>
                </a:solidFill>
              </a:defRPr>
            </a:lvl1pPr>
          </a:lstStyle>
          <a:p>
            <a:fld id="{2066355A-084C-D24E-9AD2-7E4FC41EA627}" type="slidenum">
              <a:rPr lang="en-US" smtClean="0"/>
              <a:t>‹#›</a:t>
            </a:fld>
            <a:endParaRPr lang="en-US"/>
          </a:p>
        </p:txBody>
      </p:sp>
      <p:sp>
        <p:nvSpPr>
          <p:cNvPr id="8" name="正方形/長方形 7"/>
          <p:cNvSpPr/>
          <p:nvPr/>
        </p:nvSpPr>
        <p:spPr>
          <a:xfrm>
            <a:off x="0" y="0"/>
            <a:ext cx="9144000" cy="10800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Tree>
  </p:cSld>
  <p:clrMap bg1="lt1" tx1="dk1" bg2="lt2" tx2="dk2" accent1="accent1" accent2="accent2" accent3="accent3" accent4="accent4" accent5="accent5" accent6="accent6" hlink="hlink" folHlink="folHlink"/>
  <p:sldLayoutIdLst>
    <p:sldLayoutId id="2147493808" r:id="rId1"/>
    <p:sldLayoutId id="2147493809" r:id="rId2"/>
    <p:sldLayoutId id="2147493810" r:id="rId3"/>
    <p:sldLayoutId id="2147493811" r:id="rId4"/>
    <p:sldLayoutId id="2147493812" r:id="rId5"/>
    <p:sldLayoutId id="2147493813" r:id="rId6"/>
    <p:sldLayoutId id="2147493814" r:id="rId7"/>
    <p:sldLayoutId id="2147493815" r:id="rId8"/>
    <p:sldLayoutId id="2147493816" r:id="rId9"/>
    <p:sldLayoutId id="2147493817" r:id="rId10"/>
    <p:sldLayoutId id="2147493818" r:id="rId1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rtl="0" eaLnBrk="1" latinLnBrk="0" hangingPunct="1">
        <a:spcBef>
          <a:spcPct val="0"/>
        </a:spcBef>
        <a:buNone/>
        <a:defRPr kumimoji="1" sz="4400" kern="1200">
          <a:solidFill>
            <a:schemeClr val="tx2"/>
          </a:solidFill>
          <a:latin typeface="+mj-lt"/>
          <a:ea typeface="+mj-ea"/>
          <a:cs typeface="+mj-cs"/>
        </a:defRPr>
      </a:lvl1pPr>
      <a:lvl2pPr eaLnBrk="1" latinLnBrk="0" hangingPunct="1">
        <a:defRPr kumimoji="1">
          <a:solidFill>
            <a:schemeClr val="tx2"/>
          </a:solidFill>
        </a:defRPr>
      </a:lvl2pPr>
      <a:lvl3pPr eaLnBrk="1" latinLnBrk="0" hangingPunct="1">
        <a:defRPr kumimoji="1">
          <a:solidFill>
            <a:schemeClr val="tx2"/>
          </a:solidFill>
        </a:defRPr>
      </a:lvl3pPr>
      <a:lvl4pPr eaLnBrk="1" latinLnBrk="0" hangingPunct="1">
        <a:defRPr kumimoji="1">
          <a:solidFill>
            <a:schemeClr val="tx2"/>
          </a:solidFill>
        </a:defRPr>
      </a:lvl4pPr>
      <a:lvl5pPr eaLnBrk="1" latinLnBrk="0" hangingPunct="1">
        <a:defRPr kumimoji="1">
          <a:solidFill>
            <a:schemeClr val="tx2"/>
          </a:solidFill>
        </a:defRPr>
      </a:lvl5pPr>
      <a:lvl6pPr eaLnBrk="1" latinLnBrk="0" hangingPunct="1">
        <a:defRPr kumimoji="1">
          <a:solidFill>
            <a:schemeClr val="tx2"/>
          </a:solidFill>
        </a:defRPr>
      </a:lvl6pPr>
      <a:lvl7pPr eaLnBrk="1" latinLnBrk="0" hangingPunct="1">
        <a:defRPr kumimoji="1">
          <a:solidFill>
            <a:schemeClr val="tx2"/>
          </a:solidFill>
        </a:defRPr>
      </a:lvl7pPr>
      <a:lvl8pPr eaLnBrk="1" latinLnBrk="0" hangingPunct="1">
        <a:defRPr kumimoji="1">
          <a:solidFill>
            <a:schemeClr val="tx2"/>
          </a:solidFill>
        </a:defRPr>
      </a:lvl8pPr>
      <a:lvl9pPr eaLnBrk="1" latinLnBrk="0" hangingPunct="1">
        <a:defRPr kumimoji="1">
          <a:solidFill>
            <a:schemeClr val="tx2"/>
          </a:solidFill>
        </a:defRPr>
      </a:lvl9pPr>
    </p:titleStyle>
    <p:bodyStyle>
      <a:lvl1pPr marL="342900" indent="-342900" algn="l" rtl="0" eaLnBrk="1" latinLnBrk="0" hangingPunct="1">
        <a:spcBef>
          <a:spcPct val="20000"/>
        </a:spcBef>
        <a:buClr>
          <a:schemeClr val="tx2"/>
        </a:buClr>
        <a:buSzPct val="50000"/>
        <a:buFont typeface="Wingdings 2"/>
        <a:buChar char="ß"/>
        <a:defRPr kumimoji="1"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1"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1"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1"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1"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sz="2000" kern="120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 Id="rId3" Type="http://schemas.openxmlformats.org/officeDocument/2006/relationships/chart" Target="../charts/char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fontScale="90000"/>
          </a:bodyPr>
          <a:lstStyle/>
          <a:p>
            <a:r>
              <a:rPr kumimoji="1" lang="ja-JP" altLang="en-US" dirty="0"/>
              <a:t>言語横断</a:t>
            </a:r>
            <a:r>
              <a:rPr kumimoji="1" lang="en-US" altLang="ja-JP" dirty="0">
                <a:latin typeface="+mj-ea"/>
              </a:rPr>
              <a:t>EC</a:t>
            </a:r>
            <a:r>
              <a:rPr kumimoji="1" lang="ja-JP" altLang="en-US" dirty="0"/>
              <a:t>サイトに</a:t>
            </a:r>
            <a:r>
              <a:rPr kumimoji="1" lang="ja-JP" altLang="en-US" dirty="0" smtClean="0"/>
              <a:t>おける</a:t>
            </a:r>
            <a:r>
              <a:rPr kumimoji="1" lang="en-US" altLang="ja-JP" dirty="0"/>
              <a:t/>
            </a:r>
            <a:br>
              <a:rPr kumimoji="1" lang="en-US" altLang="ja-JP" dirty="0"/>
            </a:br>
            <a:r>
              <a:rPr kumimoji="1" lang="ja-JP" altLang="en-US" dirty="0" smtClean="0"/>
              <a:t>翻訳</a:t>
            </a:r>
            <a:r>
              <a:rPr kumimoji="1" lang="ja-JP" altLang="en-US" dirty="0"/>
              <a:t>精度改善に向けた</a:t>
            </a:r>
            <a:r>
              <a:rPr kumimoji="1" lang="ja-JP" altLang="en-US" dirty="0" smtClean="0"/>
              <a:t>取り組み</a:t>
            </a:r>
            <a:endParaRPr kumimoji="1" lang="ja-JP" altLang="en-US" dirty="0"/>
          </a:p>
        </p:txBody>
      </p:sp>
      <p:sp>
        <p:nvSpPr>
          <p:cNvPr id="3" name="サブタイトル 2"/>
          <p:cNvSpPr>
            <a:spLocks noGrp="1"/>
          </p:cNvSpPr>
          <p:nvPr>
            <p:ph type="subTitle" idx="1"/>
          </p:nvPr>
        </p:nvSpPr>
        <p:spPr>
          <a:xfrm>
            <a:off x="1173095" y="4191000"/>
            <a:ext cx="6813913" cy="2457920"/>
          </a:xfrm>
        </p:spPr>
        <p:txBody>
          <a:bodyPr/>
          <a:lstStyle/>
          <a:p>
            <a:r>
              <a:rPr kumimoji="1" lang="ja-JP" altLang="en-US" dirty="0"/>
              <a:t>中澤 </a:t>
            </a:r>
            <a:r>
              <a:rPr kumimoji="1" lang="ja-JP" altLang="en-US" dirty="0" smtClean="0"/>
              <a:t>敏明　</a:t>
            </a:r>
            <a:r>
              <a:rPr kumimoji="1" lang="ja-JP" altLang="en-US" dirty="0"/>
              <a:t>黒橋 禎夫</a:t>
            </a:r>
          </a:p>
          <a:p>
            <a:r>
              <a:rPr kumimoji="1" lang="ja-JP" altLang="en-US" sz="2400" dirty="0" smtClean="0"/>
              <a:t>京都大学</a:t>
            </a:r>
            <a:endParaRPr kumimoji="1" lang="ja-JP" altLang="en-US" sz="2400" dirty="0"/>
          </a:p>
          <a:p>
            <a:r>
              <a:rPr kumimoji="1" lang="ja-JP" altLang="en-US" dirty="0"/>
              <a:t>塚本 </a:t>
            </a:r>
            <a:r>
              <a:rPr kumimoji="1" lang="ja-JP" altLang="en-US" dirty="0" smtClean="0"/>
              <a:t>浩司</a:t>
            </a:r>
            <a:r>
              <a:rPr kumimoji="1" lang="ja-JP" altLang="ja-JP" dirty="0" smtClean="0"/>
              <a:t>　</a:t>
            </a:r>
            <a:r>
              <a:rPr kumimoji="1" lang="ja-JP" altLang="en-US" dirty="0" smtClean="0"/>
              <a:t>増山 毅司　颯々</a:t>
            </a:r>
            <a:r>
              <a:rPr kumimoji="1" lang="ja-JP" altLang="en-US" dirty="0"/>
              <a:t>野 </a:t>
            </a:r>
            <a:r>
              <a:rPr kumimoji="1" lang="ja-JP" altLang="en-US" dirty="0" smtClean="0"/>
              <a:t>学</a:t>
            </a:r>
            <a:endParaRPr kumimoji="1" lang="en-US" altLang="ja-JP" dirty="0" smtClean="0"/>
          </a:p>
          <a:p>
            <a:r>
              <a:rPr kumimoji="1" lang="ja-JP" altLang="en-US" sz="2400" dirty="0" smtClean="0"/>
              <a:t>ヤフー株式会社</a:t>
            </a:r>
            <a:endParaRPr kumimoji="1" lang="ja-JP" altLang="en-US" sz="2400" dirty="0"/>
          </a:p>
        </p:txBody>
      </p:sp>
    </p:spTree>
    <p:extLst>
      <p:ext uri="{BB962C8B-B14F-4D97-AF65-F5344CB8AC3E}">
        <p14:creationId xmlns:p14="http://schemas.microsoft.com/office/powerpoint/2010/main" val="1743832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目次</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solidFill>
                  <a:schemeClr val="bg1">
                    <a:lumMod val="75000"/>
                  </a:schemeClr>
                </a:solidFill>
              </a:rPr>
              <a:t>はじめに</a:t>
            </a:r>
            <a:endParaRPr kumimoji="1" lang="en-US" altLang="ja-JP" dirty="0" smtClean="0">
              <a:solidFill>
                <a:schemeClr val="bg1">
                  <a:lumMod val="75000"/>
                </a:schemeClr>
              </a:solidFill>
            </a:endParaRPr>
          </a:p>
          <a:p>
            <a:pPr lvl="1"/>
            <a:r>
              <a:rPr kumimoji="1" lang="en-US" altLang="ja-JP" dirty="0" smtClean="0">
                <a:solidFill>
                  <a:schemeClr val="bg1">
                    <a:lumMod val="75000"/>
                  </a:schemeClr>
                </a:solidFill>
              </a:rPr>
              <a:t>Yahoo!</a:t>
            </a:r>
            <a:r>
              <a:rPr kumimoji="1" lang="ja-JP" altLang="en-US" dirty="0" smtClean="0">
                <a:solidFill>
                  <a:schemeClr val="bg1">
                    <a:lumMod val="75000"/>
                  </a:schemeClr>
                </a:solidFill>
              </a:rPr>
              <a:t>チャイナモールの紹介</a:t>
            </a:r>
            <a:endParaRPr kumimoji="1" lang="en-US" altLang="ja-JP" dirty="0" smtClean="0">
              <a:solidFill>
                <a:schemeClr val="bg1">
                  <a:lumMod val="75000"/>
                </a:schemeClr>
              </a:solidFill>
            </a:endParaRPr>
          </a:p>
          <a:p>
            <a:pPr lvl="1"/>
            <a:r>
              <a:rPr lang="ja-JP" altLang="en-US" dirty="0" smtClean="0">
                <a:solidFill>
                  <a:schemeClr val="bg1">
                    <a:lumMod val="75000"/>
                  </a:schemeClr>
                </a:solidFill>
              </a:rPr>
              <a:t>共同研究の概要紹介</a:t>
            </a:r>
            <a:endParaRPr lang="en-US" altLang="ja-JP" dirty="0" smtClean="0">
              <a:solidFill>
                <a:schemeClr val="bg1">
                  <a:lumMod val="75000"/>
                </a:schemeClr>
              </a:solidFill>
            </a:endParaRPr>
          </a:p>
          <a:p>
            <a:r>
              <a:rPr kumimoji="1" lang="ja-JP" altLang="en-US" dirty="0" smtClean="0"/>
              <a:t>対訳コーパス構築</a:t>
            </a:r>
            <a:endParaRPr kumimoji="1" lang="en-US" altLang="ja-JP" dirty="0" smtClean="0"/>
          </a:p>
          <a:p>
            <a:pPr lvl="1"/>
            <a:r>
              <a:rPr kumimoji="1" lang="ja-JP" altLang="en-US" dirty="0" smtClean="0"/>
              <a:t>中</a:t>
            </a:r>
            <a:r>
              <a:rPr kumimoji="1" lang="en-US" altLang="ja-JP" dirty="0" smtClean="0"/>
              <a:t>→</a:t>
            </a:r>
            <a:r>
              <a:rPr kumimoji="1" lang="ja-JP" altLang="en-US" dirty="0" smtClean="0"/>
              <a:t>日翻訳の注意点・問題点</a:t>
            </a:r>
            <a:endParaRPr kumimoji="1" lang="en-US" altLang="ja-JP" dirty="0" smtClean="0"/>
          </a:p>
          <a:p>
            <a:pPr lvl="1"/>
            <a:r>
              <a:rPr kumimoji="1" lang="ja-JP" altLang="en-US" dirty="0" smtClean="0"/>
              <a:t>翻訳会社との意思疎通</a:t>
            </a:r>
            <a:endParaRPr kumimoji="1" lang="en-US" altLang="ja-JP" dirty="0" smtClean="0"/>
          </a:p>
          <a:p>
            <a:r>
              <a:rPr kumimoji="1" lang="ja-JP" altLang="en-US" dirty="0" smtClean="0">
                <a:solidFill>
                  <a:srgbClr val="BFBFBF"/>
                </a:solidFill>
              </a:rPr>
              <a:t>翻訳実験</a:t>
            </a:r>
            <a:endParaRPr kumimoji="1" lang="en-US" altLang="ja-JP" dirty="0" smtClean="0">
              <a:solidFill>
                <a:srgbClr val="BFBFBF"/>
              </a:solidFill>
            </a:endParaRPr>
          </a:p>
          <a:p>
            <a:r>
              <a:rPr kumimoji="1" lang="ja-JP" altLang="en-US" dirty="0" smtClean="0">
                <a:solidFill>
                  <a:srgbClr val="BFBFBF"/>
                </a:solidFill>
              </a:rPr>
              <a:t>まとめと今後の課題</a:t>
            </a:r>
            <a:endParaRPr kumimoji="1" lang="ja-JP" altLang="en-US" dirty="0">
              <a:solidFill>
                <a:srgbClr val="BFBFBF"/>
              </a:solidFill>
            </a:endParaRPr>
          </a:p>
        </p:txBody>
      </p:sp>
    </p:spTree>
    <p:extLst>
      <p:ext uri="{BB962C8B-B14F-4D97-AF65-F5344CB8AC3E}">
        <p14:creationId xmlns:p14="http://schemas.microsoft.com/office/powerpoint/2010/main" val="4140224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対訳コーパスの構築</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dirty="0" smtClean="0"/>
              <a:t>コーパスベース機械翻訳では必須</a:t>
            </a:r>
            <a:endParaRPr kumimoji="1" lang="en-US" altLang="ja-JP" dirty="0" smtClean="0"/>
          </a:p>
          <a:p>
            <a:pPr lvl="1"/>
            <a:r>
              <a:rPr lang="ja-JP" altLang="en-US" dirty="0" smtClean="0"/>
              <a:t>特定のドメインでの翻訳精度向上には、そのドメインの対訳コーパスを用意する方がよい</a:t>
            </a:r>
            <a:endParaRPr lang="en-US" altLang="ja-JP" dirty="0" smtClean="0"/>
          </a:p>
          <a:p>
            <a:r>
              <a:rPr kumimoji="1" lang="ja-JP" altLang="en-US" dirty="0" smtClean="0"/>
              <a:t>共同研究の目標の一つとして、ファッション関連の</a:t>
            </a:r>
            <a:r>
              <a:rPr kumimoji="1" lang="en-US" altLang="ja-JP" dirty="0" smtClean="0"/>
              <a:t>EC</a:t>
            </a:r>
            <a:r>
              <a:rPr kumimoji="1" lang="ja-JP" altLang="en-US" dirty="0" smtClean="0"/>
              <a:t>サイト対訳コーパスを構築</a:t>
            </a:r>
            <a:endParaRPr kumimoji="1" lang="en-US" altLang="ja-JP" dirty="0" smtClean="0"/>
          </a:p>
          <a:p>
            <a:pPr lvl="1"/>
            <a:r>
              <a:rPr lang="ja-JP" altLang="en-US" dirty="0" smtClean="0"/>
              <a:t>日本語に翻訳する上での注意点・</a:t>
            </a:r>
            <a:r>
              <a:rPr kumimoji="1" lang="ja-JP" altLang="en-US" dirty="0" smtClean="0"/>
              <a:t>問題点</a:t>
            </a:r>
            <a:endParaRPr kumimoji="1" lang="en-US" altLang="ja-JP" dirty="0" smtClean="0"/>
          </a:p>
          <a:p>
            <a:pPr lvl="1"/>
            <a:r>
              <a:rPr lang="ja-JP" altLang="en-US" dirty="0" smtClean="0"/>
              <a:t>翻訳会社とのコミュニケーションの取り方</a:t>
            </a:r>
            <a:endParaRPr kumimoji="1" lang="ja-JP" altLang="en-US" dirty="0"/>
          </a:p>
        </p:txBody>
      </p:sp>
    </p:spTree>
    <p:extLst>
      <p:ext uri="{BB962C8B-B14F-4D97-AF65-F5344CB8AC3E}">
        <p14:creationId xmlns:p14="http://schemas.microsoft.com/office/powerpoint/2010/main" val="3805531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中</a:t>
            </a:r>
            <a:r>
              <a:rPr kumimoji="1" lang="en-US" altLang="ja-JP" dirty="0" smtClean="0"/>
              <a:t>→</a:t>
            </a:r>
            <a:r>
              <a:rPr kumimoji="1" lang="ja-JP" altLang="en-US" dirty="0" smtClean="0"/>
              <a:t>日翻訳の注意点・問題点</a:t>
            </a:r>
            <a:endParaRPr kumimoji="1" lang="ja-JP" altLang="en-US" dirty="0"/>
          </a:p>
        </p:txBody>
      </p:sp>
      <p:sp>
        <p:nvSpPr>
          <p:cNvPr id="3" name="テキス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6842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ファッション特有の表現</a:t>
            </a:r>
            <a:endParaRPr kumimoji="1" lang="ja-JP" altLang="en-US" dirty="0"/>
          </a:p>
        </p:txBody>
      </p:sp>
      <p:sp>
        <p:nvSpPr>
          <p:cNvPr id="4" name="テキスト ボックス 3"/>
          <p:cNvSpPr txBox="1"/>
          <p:nvPr/>
        </p:nvSpPr>
        <p:spPr>
          <a:xfrm>
            <a:off x="2819400" y="1732217"/>
            <a:ext cx="3518912" cy="707886"/>
          </a:xfrm>
          <a:prstGeom prst="rect">
            <a:avLst/>
          </a:prstGeom>
          <a:noFill/>
        </p:spPr>
        <p:txBody>
          <a:bodyPr wrap="none" rtlCol="0">
            <a:spAutoFit/>
          </a:bodyPr>
          <a:lstStyle/>
          <a:p>
            <a:r>
              <a:rPr lang="ja-JP" altLang="en-US" sz="4000" spc="400" dirty="0">
                <a:latin typeface="黑体"/>
                <a:ea typeface="黑体"/>
                <a:cs typeface="黑体"/>
              </a:rPr>
              <a:t>不规则的下摆</a:t>
            </a:r>
            <a:endParaRPr kumimoji="1" lang="ja-JP" altLang="en-US" sz="4000" spc="400" dirty="0"/>
          </a:p>
        </p:txBody>
      </p:sp>
      <p:cxnSp>
        <p:nvCxnSpPr>
          <p:cNvPr id="6" name="直線コネクタ 5"/>
          <p:cNvCxnSpPr/>
          <p:nvPr/>
        </p:nvCxnSpPr>
        <p:spPr>
          <a:xfrm>
            <a:off x="5181600" y="2440103"/>
            <a:ext cx="1066800" cy="0"/>
          </a:xfrm>
          <a:prstGeom prst="line">
            <a:avLst/>
          </a:prstGeom>
          <a:ln>
            <a:solidFill>
              <a:srgbClr val="008000"/>
            </a:solidFill>
          </a:ln>
          <a:effectLst>
            <a:glow rad="63500">
              <a:srgbClr val="008000">
                <a:alpha val="45000"/>
              </a:srgbClr>
            </a:glow>
          </a:effectLst>
        </p:spPr>
        <p:style>
          <a:lnRef idx="2">
            <a:schemeClr val="accent1"/>
          </a:lnRef>
          <a:fillRef idx="0">
            <a:schemeClr val="accent1"/>
          </a:fillRef>
          <a:effectRef idx="1">
            <a:schemeClr val="accent1"/>
          </a:effectRef>
          <a:fontRef idx="minor">
            <a:schemeClr val="tx1"/>
          </a:fontRef>
        </p:style>
      </p:cxnSp>
      <p:sp>
        <p:nvSpPr>
          <p:cNvPr id="7" name="テキスト ボックス 6"/>
          <p:cNvSpPr txBox="1"/>
          <p:nvPr/>
        </p:nvSpPr>
        <p:spPr>
          <a:xfrm>
            <a:off x="5410200" y="2514600"/>
            <a:ext cx="607859" cy="584776"/>
          </a:xfrm>
          <a:prstGeom prst="rect">
            <a:avLst/>
          </a:prstGeom>
          <a:noFill/>
        </p:spPr>
        <p:txBody>
          <a:bodyPr wrap="none" rtlCol="0">
            <a:spAutoFit/>
          </a:bodyPr>
          <a:lstStyle/>
          <a:p>
            <a:r>
              <a:rPr kumimoji="1" lang="ja-JP" altLang="en-US" sz="3200" dirty="0" smtClean="0"/>
              <a:t>裾</a:t>
            </a:r>
            <a:endParaRPr kumimoji="1" lang="ja-JP" altLang="en-US" sz="3200" dirty="0"/>
          </a:p>
        </p:txBody>
      </p:sp>
      <p:cxnSp>
        <p:nvCxnSpPr>
          <p:cNvPr id="8" name="直線コネクタ 7"/>
          <p:cNvCxnSpPr/>
          <p:nvPr/>
        </p:nvCxnSpPr>
        <p:spPr>
          <a:xfrm>
            <a:off x="2926616" y="2440103"/>
            <a:ext cx="1569184" cy="0"/>
          </a:xfrm>
          <a:prstGeom prst="line">
            <a:avLst/>
          </a:prstGeom>
          <a:ln>
            <a:solidFill>
              <a:srgbClr val="008000"/>
            </a:solidFill>
          </a:ln>
          <a:effectLst>
            <a:glow rad="63500">
              <a:srgbClr val="008000">
                <a:alpha val="45000"/>
              </a:srgbClr>
            </a:glow>
          </a:effectLst>
        </p:spPr>
        <p:style>
          <a:lnRef idx="2">
            <a:schemeClr val="accent1"/>
          </a:lnRef>
          <a:fillRef idx="0">
            <a:schemeClr val="accent1"/>
          </a:fillRef>
          <a:effectRef idx="1">
            <a:schemeClr val="accent1"/>
          </a:effectRef>
          <a:fontRef idx="minor">
            <a:schemeClr val="tx1"/>
          </a:fontRef>
        </p:style>
      </p:cxnSp>
      <p:sp>
        <p:nvSpPr>
          <p:cNvPr id="11" name="テキスト ボックス 10"/>
          <p:cNvSpPr txBox="1"/>
          <p:nvPr/>
        </p:nvSpPr>
        <p:spPr>
          <a:xfrm>
            <a:off x="2819400" y="2514600"/>
            <a:ext cx="1826141" cy="1692771"/>
          </a:xfrm>
          <a:prstGeom prst="rect">
            <a:avLst/>
          </a:prstGeom>
          <a:noFill/>
        </p:spPr>
        <p:txBody>
          <a:bodyPr wrap="none" rtlCol="0">
            <a:spAutoFit/>
          </a:bodyPr>
          <a:lstStyle/>
          <a:p>
            <a:r>
              <a:rPr kumimoji="1" lang="ja-JP" altLang="en-US" sz="3200" dirty="0" smtClean="0">
                <a:solidFill>
                  <a:schemeClr val="accent2"/>
                </a:solidFill>
              </a:rPr>
              <a:t>不規則な</a:t>
            </a:r>
            <a:endParaRPr kumimoji="1" lang="en-US" altLang="ja-JP" sz="3200" dirty="0" smtClean="0">
              <a:solidFill>
                <a:schemeClr val="accent2"/>
              </a:solidFill>
            </a:endParaRPr>
          </a:p>
          <a:p>
            <a:endParaRPr kumimoji="1" lang="en-US" altLang="ja-JP" sz="800" dirty="0" smtClean="0"/>
          </a:p>
          <a:p>
            <a:r>
              <a:rPr kumimoji="1" lang="ja-JP" altLang="en-US" sz="3200" dirty="0" smtClean="0"/>
              <a:t>波打った</a:t>
            </a:r>
            <a:endParaRPr kumimoji="1" lang="en-US" altLang="ja-JP" sz="3200" dirty="0" smtClean="0"/>
          </a:p>
          <a:p>
            <a:r>
              <a:rPr kumimoji="1" lang="ja-JP" altLang="en-US" sz="3200" dirty="0" smtClean="0"/>
              <a:t>フレアの</a:t>
            </a:r>
            <a:endParaRPr kumimoji="1" lang="ja-JP" altLang="en-US" sz="3200" dirty="0"/>
          </a:p>
        </p:txBody>
      </p:sp>
      <p:sp>
        <p:nvSpPr>
          <p:cNvPr id="12" name="ドーナツ 11"/>
          <p:cNvSpPr/>
          <p:nvPr/>
        </p:nvSpPr>
        <p:spPr>
          <a:xfrm>
            <a:off x="2362200" y="3480376"/>
            <a:ext cx="381000" cy="405824"/>
          </a:xfrm>
          <a:prstGeom prst="don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15" name="テキスト ボックス 14"/>
          <p:cNvSpPr txBox="1"/>
          <p:nvPr/>
        </p:nvSpPr>
        <p:spPr>
          <a:xfrm>
            <a:off x="1905000" y="4418088"/>
            <a:ext cx="1261884" cy="707886"/>
          </a:xfrm>
          <a:prstGeom prst="rect">
            <a:avLst/>
          </a:prstGeom>
          <a:noFill/>
        </p:spPr>
        <p:txBody>
          <a:bodyPr wrap="none" rtlCol="0">
            <a:spAutoFit/>
          </a:bodyPr>
          <a:lstStyle/>
          <a:p>
            <a:r>
              <a:rPr lang="ja-JP" altLang="en-US" sz="4000" spc="400" dirty="0">
                <a:latin typeface="黑体"/>
                <a:ea typeface="黑体"/>
                <a:cs typeface="黑体"/>
              </a:rPr>
              <a:t>木耳</a:t>
            </a:r>
            <a:endParaRPr kumimoji="1" lang="ja-JP" altLang="en-US" sz="4000" spc="400" dirty="0"/>
          </a:p>
        </p:txBody>
      </p:sp>
      <p:cxnSp>
        <p:nvCxnSpPr>
          <p:cNvPr id="18" name="直線コネクタ 17"/>
          <p:cNvCxnSpPr/>
          <p:nvPr/>
        </p:nvCxnSpPr>
        <p:spPr>
          <a:xfrm>
            <a:off x="2012216" y="5125974"/>
            <a:ext cx="1035784" cy="0"/>
          </a:xfrm>
          <a:prstGeom prst="line">
            <a:avLst/>
          </a:prstGeom>
          <a:ln>
            <a:solidFill>
              <a:srgbClr val="008000"/>
            </a:solidFill>
          </a:ln>
          <a:effectLst>
            <a:glow rad="63500">
              <a:srgbClr val="008000">
                <a:alpha val="45000"/>
              </a:srgbClr>
            </a:glow>
          </a:effectLst>
        </p:spPr>
        <p:style>
          <a:lnRef idx="2">
            <a:schemeClr val="accent1"/>
          </a:lnRef>
          <a:fillRef idx="0">
            <a:schemeClr val="accent1"/>
          </a:fillRef>
          <a:effectRef idx="1">
            <a:schemeClr val="accent1"/>
          </a:effectRef>
          <a:fontRef idx="minor">
            <a:schemeClr val="tx1"/>
          </a:fontRef>
        </p:style>
      </p:cxnSp>
      <p:sp>
        <p:nvSpPr>
          <p:cNvPr id="19" name="テキスト ボックス 18"/>
          <p:cNvSpPr txBox="1"/>
          <p:nvPr/>
        </p:nvSpPr>
        <p:spPr>
          <a:xfrm>
            <a:off x="1907659" y="5200471"/>
            <a:ext cx="1826141" cy="1200329"/>
          </a:xfrm>
          <a:prstGeom prst="rect">
            <a:avLst/>
          </a:prstGeom>
          <a:noFill/>
        </p:spPr>
        <p:txBody>
          <a:bodyPr wrap="none" rtlCol="0">
            <a:spAutoFit/>
          </a:bodyPr>
          <a:lstStyle/>
          <a:p>
            <a:r>
              <a:rPr kumimoji="1" lang="ja-JP" altLang="en-US" sz="3200" dirty="0" smtClean="0">
                <a:solidFill>
                  <a:srgbClr val="C47546"/>
                </a:solidFill>
              </a:rPr>
              <a:t>キクラゲ</a:t>
            </a:r>
            <a:endParaRPr kumimoji="1" lang="en-US" altLang="ja-JP" sz="3200" dirty="0" smtClean="0">
              <a:solidFill>
                <a:srgbClr val="C47546"/>
              </a:solidFill>
            </a:endParaRPr>
          </a:p>
          <a:p>
            <a:endParaRPr kumimoji="1" lang="ja-JP" altLang="en-US" sz="800" dirty="0" smtClean="0"/>
          </a:p>
          <a:p>
            <a:r>
              <a:rPr kumimoji="1" lang="ja-JP" altLang="en-US" sz="3200" dirty="0" smtClean="0"/>
              <a:t>フリル</a:t>
            </a:r>
            <a:endParaRPr kumimoji="1" lang="en-US" altLang="ja-JP" sz="3200" dirty="0" smtClean="0"/>
          </a:p>
        </p:txBody>
      </p:sp>
      <p:sp>
        <p:nvSpPr>
          <p:cNvPr id="20" name="ドーナツ 19"/>
          <p:cNvSpPr/>
          <p:nvPr/>
        </p:nvSpPr>
        <p:spPr>
          <a:xfrm>
            <a:off x="1450459" y="5907107"/>
            <a:ext cx="381000" cy="405824"/>
          </a:xfrm>
          <a:prstGeom prst="don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23" name="テキスト ボックス 22"/>
          <p:cNvSpPr txBox="1"/>
          <p:nvPr/>
        </p:nvSpPr>
        <p:spPr>
          <a:xfrm>
            <a:off x="5879711" y="4341888"/>
            <a:ext cx="1261884" cy="707886"/>
          </a:xfrm>
          <a:prstGeom prst="rect">
            <a:avLst/>
          </a:prstGeom>
          <a:noFill/>
        </p:spPr>
        <p:txBody>
          <a:bodyPr wrap="none" rtlCol="0">
            <a:spAutoFit/>
          </a:bodyPr>
          <a:lstStyle/>
          <a:p>
            <a:r>
              <a:rPr lang="ja-JP" altLang="en-US" sz="4000" spc="400" dirty="0">
                <a:latin typeface="黑体"/>
                <a:ea typeface="黑体"/>
                <a:cs typeface="黑体"/>
              </a:rPr>
              <a:t>森女</a:t>
            </a:r>
            <a:endParaRPr kumimoji="1" lang="ja-JP" altLang="en-US" sz="4000" spc="400" dirty="0"/>
          </a:p>
        </p:txBody>
      </p:sp>
      <p:cxnSp>
        <p:nvCxnSpPr>
          <p:cNvPr id="24" name="直線コネクタ 23"/>
          <p:cNvCxnSpPr/>
          <p:nvPr/>
        </p:nvCxnSpPr>
        <p:spPr>
          <a:xfrm>
            <a:off x="5986927" y="5049774"/>
            <a:ext cx="1035784" cy="0"/>
          </a:xfrm>
          <a:prstGeom prst="line">
            <a:avLst/>
          </a:prstGeom>
          <a:ln>
            <a:solidFill>
              <a:srgbClr val="008000"/>
            </a:solidFill>
          </a:ln>
          <a:effectLst>
            <a:glow rad="63500">
              <a:srgbClr val="008000">
                <a:alpha val="45000"/>
              </a:srgbClr>
            </a:glow>
          </a:effectLst>
        </p:spPr>
        <p:style>
          <a:lnRef idx="2">
            <a:schemeClr val="accent1"/>
          </a:lnRef>
          <a:fillRef idx="0">
            <a:schemeClr val="accent1"/>
          </a:fillRef>
          <a:effectRef idx="1">
            <a:schemeClr val="accent1"/>
          </a:effectRef>
          <a:fontRef idx="minor">
            <a:schemeClr val="tx1"/>
          </a:fontRef>
        </p:style>
      </p:cxnSp>
      <p:sp>
        <p:nvSpPr>
          <p:cNvPr id="25" name="テキスト ボックス 24"/>
          <p:cNvSpPr txBox="1"/>
          <p:nvPr/>
        </p:nvSpPr>
        <p:spPr>
          <a:xfrm>
            <a:off x="5882370" y="5124271"/>
            <a:ext cx="1813830" cy="1200329"/>
          </a:xfrm>
          <a:prstGeom prst="rect">
            <a:avLst/>
          </a:prstGeom>
          <a:noFill/>
        </p:spPr>
        <p:txBody>
          <a:bodyPr wrap="none" rtlCol="0">
            <a:spAutoFit/>
          </a:bodyPr>
          <a:lstStyle/>
          <a:p>
            <a:r>
              <a:rPr kumimoji="1" lang="ja-JP" altLang="en-US" sz="3200" dirty="0" smtClean="0">
                <a:solidFill>
                  <a:srgbClr val="C47546"/>
                </a:solidFill>
              </a:rPr>
              <a:t>森女</a:t>
            </a:r>
            <a:endParaRPr kumimoji="1" lang="en-US" altLang="ja-JP" sz="3200" dirty="0" smtClean="0">
              <a:solidFill>
                <a:srgbClr val="C47546"/>
              </a:solidFill>
            </a:endParaRPr>
          </a:p>
          <a:p>
            <a:endParaRPr kumimoji="1" lang="ja-JP" altLang="en-US" sz="800" dirty="0" smtClean="0"/>
          </a:p>
          <a:p>
            <a:r>
              <a:rPr kumimoji="1" lang="ja-JP" altLang="en-US" sz="3200" dirty="0" smtClean="0"/>
              <a:t>森ガール</a:t>
            </a:r>
            <a:endParaRPr kumimoji="1" lang="en-US" altLang="ja-JP" sz="3200" dirty="0" smtClean="0"/>
          </a:p>
        </p:txBody>
      </p:sp>
      <p:sp>
        <p:nvSpPr>
          <p:cNvPr id="26" name="ドーナツ 25"/>
          <p:cNvSpPr/>
          <p:nvPr/>
        </p:nvSpPr>
        <p:spPr>
          <a:xfrm>
            <a:off x="5425170" y="5830907"/>
            <a:ext cx="381000" cy="405824"/>
          </a:xfrm>
          <a:prstGeom prst="don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pic>
        <p:nvPicPr>
          <p:cNvPr id="3" name="図 2"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8" y="3800977"/>
            <a:ext cx="1865993" cy="1399494"/>
          </a:xfrm>
          <a:prstGeom prst="rect">
            <a:avLst/>
          </a:prstGeom>
        </p:spPr>
      </p:pic>
    </p:spTree>
    <p:extLst>
      <p:ext uri="{BB962C8B-B14F-4D97-AF65-F5344CB8AC3E}">
        <p14:creationId xmlns:p14="http://schemas.microsoft.com/office/powerpoint/2010/main" val="46076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9" presetClass="entr" presetSubtype="0" fill="hold" nodeType="withEffect">
                                  <p:stCondLst>
                                    <p:cond delay="0"/>
                                  </p:stCondLst>
                                  <p:childTnLst>
                                    <p:set>
                                      <p:cBhvr>
                                        <p:cTn id="9" dur="1" fill="hold">
                                          <p:stCondLst>
                                            <p:cond delay="0"/>
                                          </p:stCondLst>
                                        </p:cTn>
                                        <p:tgtEl>
                                          <p:spTgt spid="11">
                                            <p:txEl>
                                              <p:pRg st="2" end="2"/>
                                            </p:txEl>
                                          </p:spTgt>
                                        </p:tgtEl>
                                        <p:attrNameLst>
                                          <p:attrName>style.visibility</p:attrName>
                                        </p:attrNameLst>
                                      </p:cBhvr>
                                      <p:to>
                                        <p:strVal val="visible"/>
                                      </p:to>
                                    </p:set>
                                    <p:animEffect transition="in" filter="dissolve">
                                      <p:cBhvr>
                                        <p:cTn id="10" dur="500"/>
                                        <p:tgtEl>
                                          <p:spTgt spid="11">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animEffect transition="in" filter="dissolve">
                                      <p:cBhvr>
                                        <p:cTn id="13" dur="500"/>
                                        <p:tgtEl>
                                          <p:spTgt spid="11">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dissolve">
                                      <p:cBhvr>
                                        <p:cTn id="18" dur="500"/>
                                        <p:tgtEl>
                                          <p:spTgt spid="15"/>
                                        </p:tgtEl>
                                      </p:cBhvr>
                                    </p:animEffect>
                                  </p:childTnLst>
                                </p:cTn>
                              </p:par>
                              <p:par>
                                <p:cTn id="19" presetID="9"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dissolve">
                                      <p:cBhvr>
                                        <p:cTn id="21" dur="500"/>
                                        <p:tgtEl>
                                          <p:spTgt spid="18"/>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dissolve">
                                      <p:cBhvr>
                                        <p:cTn id="24" dur="500"/>
                                        <p:tgtEl>
                                          <p:spTgt spid="23"/>
                                        </p:tgtEl>
                                      </p:cBhvr>
                                    </p:animEffect>
                                  </p:childTnLst>
                                </p:cTn>
                              </p:par>
                              <p:par>
                                <p:cTn id="25" presetID="9"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dissolve">
                                      <p:cBhvr>
                                        <p:cTn id="27" dur="500"/>
                                        <p:tgtEl>
                                          <p:spTgt spid="24"/>
                                        </p:tgtEl>
                                      </p:cBhvr>
                                    </p:animEffect>
                                  </p:childTnLst>
                                </p:cTn>
                              </p:par>
                              <p:par>
                                <p:cTn id="28" presetID="9" presetClass="entr" presetSubtype="0" fill="hold" nodeType="withEffect">
                                  <p:stCondLst>
                                    <p:cond delay="0"/>
                                  </p:stCondLst>
                                  <p:childTnLst>
                                    <p:set>
                                      <p:cBhvr>
                                        <p:cTn id="29" dur="1" fill="hold">
                                          <p:stCondLst>
                                            <p:cond delay="0"/>
                                          </p:stCondLst>
                                        </p:cTn>
                                        <p:tgtEl>
                                          <p:spTgt spid="25">
                                            <p:txEl>
                                              <p:pRg st="0" end="0"/>
                                            </p:txEl>
                                          </p:spTgt>
                                        </p:tgtEl>
                                        <p:attrNameLst>
                                          <p:attrName>style.visibility</p:attrName>
                                        </p:attrNameLst>
                                      </p:cBhvr>
                                      <p:to>
                                        <p:strVal val="visible"/>
                                      </p:to>
                                    </p:set>
                                    <p:animEffect transition="in" filter="dissolve">
                                      <p:cBhvr>
                                        <p:cTn id="30" dur="500"/>
                                        <p:tgtEl>
                                          <p:spTgt spid="25">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19">
                                            <p:txEl>
                                              <p:pRg st="0" end="0"/>
                                            </p:txEl>
                                          </p:spTgt>
                                        </p:tgtEl>
                                        <p:attrNameLst>
                                          <p:attrName>style.visibility</p:attrName>
                                        </p:attrNameLst>
                                      </p:cBhvr>
                                      <p:to>
                                        <p:strVal val="visible"/>
                                      </p:to>
                                    </p:set>
                                    <p:animEffect transition="in" filter="dissolve">
                                      <p:cBhvr>
                                        <p:cTn id="35" dur="500"/>
                                        <p:tgtEl>
                                          <p:spTgt spid="19">
                                            <p:txEl>
                                              <p:pRg st="0" end="0"/>
                                            </p:txEl>
                                          </p:spTgt>
                                        </p:tgtEl>
                                      </p:cBhvr>
                                    </p:animEffect>
                                  </p:childTnLst>
                                </p:cTn>
                              </p:par>
                              <p:par>
                                <p:cTn id="36" presetID="9" presetClass="entr" presetSubtype="0" fill="hold" nodeType="with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dissolve">
                                      <p:cBhvr>
                                        <p:cTn id="38" dur="5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19">
                                            <p:txEl>
                                              <p:pRg st="2" end="2"/>
                                            </p:txEl>
                                          </p:spTgt>
                                        </p:tgtEl>
                                        <p:attrNameLst>
                                          <p:attrName>style.visibility</p:attrName>
                                        </p:attrNameLst>
                                      </p:cBhvr>
                                      <p:to>
                                        <p:strVal val="visible"/>
                                      </p:to>
                                    </p:set>
                                    <p:animEffect transition="in" filter="dissolve">
                                      <p:cBhvr>
                                        <p:cTn id="43" dur="500"/>
                                        <p:tgtEl>
                                          <p:spTgt spid="19">
                                            <p:txEl>
                                              <p:pRg st="2" end="2"/>
                                            </p:txEl>
                                          </p:spTgt>
                                        </p:tgtEl>
                                      </p:cBhvr>
                                    </p:animEffect>
                                  </p:childTnLst>
                                </p:cTn>
                              </p:par>
                              <p:par>
                                <p:cTn id="44" presetID="9" presetClass="entr" presetSubtype="0" fill="hold" nodeType="withEffect">
                                  <p:stCondLst>
                                    <p:cond delay="0"/>
                                  </p:stCondLst>
                                  <p:childTnLst>
                                    <p:set>
                                      <p:cBhvr>
                                        <p:cTn id="45" dur="1" fill="hold">
                                          <p:stCondLst>
                                            <p:cond delay="0"/>
                                          </p:stCondLst>
                                        </p:cTn>
                                        <p:tgtEl>
                                          <p:spTgt spid="25">
                                            <p:txEl>
                                              <p:pRg st="2" end="2"/>
                                            </p:txEl>
                                          </p:spTgt>
                                        </p:tgtEl>
                                        <p:attrNameLst>
                                          <p:attrName>style.visibility</p:attrName>
                                        </p:attrNameLst>
                                      </p:cBhvr>
                                      <p:to>
                                        <p:strVal val="visible"/>
                                      </p:to>
                                    </p:set>
                                    <p:animEffect transition="in" filter="dissolve">
                                      <p:cBhvr>
                                        <p:cTn id="46" dur="500"/>
                                        <p:tgtEl>
                                          <p:spTgt spid="25">
                                            <p:txEl>
                                              <p:pRg st="2" end="2"/>
                                            </p:txEl>
                                          </p:spTgt>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dissolve">
                                      <p:cBhvr>
                                        <p:cTn id="49" dur="500"/>
                                        <p:tgtEl>
                                          <p:spTgt spid="20"/>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dissolve">
                                      <p:cBhvr>
                                        <p:cTn id="5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P spid="20" grpId="0" animBg="1"/>
      <p:bldP spid="23" grpId="0"/>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EC</a:t>
            </a:r>
            <a:r>
              <a:rPr kumimoji="1" lang="ja-JP" altLang="en-US" dirty="0" smtClean="0"/>
              <a:t>サイト特有の表現</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lang="ja-JP" altLang="en-US" dirty="0" smtClean="0"/>
              <a:t>定型的に使われる表現</a:t>
            </a:r>
            <a:endParaRPr lang="en-US" altLang="ja-JP" dirty="0" smtClean="0"/>
          </a:p>
          <a:p>
            <a:pPr lvl="1"/>
            <a:r>
              <a:rPr lang="ja-JP" altLang="en-US" dirty="0" smtClean="0">
                <a:latin typeface="黑体"/>
                <a:ea typeface="黑体"/>
                <a:cs typeface="黑体"/>
              </a:rPr>
              <a:t>秒殺</a:t>
            </a:r>
            <a:r>
              <a:rPr lang="en-US" altLang="ja-JP" dirty="0" smtClean="0"/>
              <a:t> → </a:t>
            </a:r>
            <a:r>
              <a:rPr lang="ja-JP" altLang="en-US" dirty="0" smtClean="0"/>
              <a:t>すく</a:t>
            </a:r>
            <a:r>
              <a:rPr lang="ja-JP" altLang="en-US" dirty="0"/>
              <a:t>゙に</a:t>
            </a:r>
            <a:r>
              <a:rPr lang="ja-JP" altLang="en-US" dirty="0" smtClean="0"/>
              <a:t>売り切れる</a:t>
            </a:r>
            <a:endParaRPr lang="en-US" altLang="ja-JP" dirty="0" smtClean="0"/>
          </a:p>
          <a:p>
            <a:pPr lvl="1"/>
            <a:r>
              <a:rPr lang="ja-JP" altLang="en-US" dirty="0" smtClean="0">
                <a:latin typeface="黑体"/>
                <a:ea typeface="黑体"/>
                <a:cs typeface="黑体"/>
              </a:rPr>
              <a:t>淘金币</a:t>
            </a:r>
            <a:r>
              <a:rPr lang="en-US" altLang="ja-JP" dirty="0" smtClean="0"/>
              <a:t> → </a:t>
            </a:r>
            <a:r>
              <a:rPr lang="ja-JP" altLang="en-US" dirty="0" smtClean="0"/>
              <a:t>大安売り</a:t>
            </a:r>
            <a:endParaRPr lang="en-US" altLang="ja-JP" dirty="0" smtClean="0"/>
          </a:p>
          <a:p>
            <a:r>
              <a:rPr lang="ja-JP" altLang="en-US" dirty="0" smtClean="0"/>
              <a:t>出品者評価システムからくる表現</a:t>
            </a:r>
            <a:endParaRPr lang="en-US" altLang="ja-JP" dirty="0" smtClean="0"/>
          </a:p>
          <a:p>
            <a:pPr lvl="1"/>
            <a:r>
              <a:rPr lang="ja-JP" altLang="en-US" dirty="0" smtClean="0">
                <a:latin typeface="黑体"/>
                <a:ea typeface="黑体"/>
                <a:cs typeface="黑体"/>
              </a:rPr>
              <a:t>钻</a:t>
            </a:r>
            <a:r>
              <a:rPr lang="en-US" altLang="ja-JP" dirty="0" smtClean="0"/>
              <a:t> → </a:t>
            </a:r>
            <a:r>
              <a:rPr lang="ja-JP" altLang="en-US" dirty="0" smtClean="0"/>
              <a:t>ダイヤモンド</a:t>
            </a:r>
            <a:endParaRPr lang="en-US" altLang="ja-JP" dirty="0" smtClean="0"/>
          </a:p>
          <a:p>
            <a:pPr lvl="1"/>
            <a:r>
              <a:rPr lang="ja-JP" altLang="en-US" dirty="0" smtClean="0">
                <a:latin typeface="黑体"/>
                <a:ea typeface="黑体"/>
                <a:cs typeface="黑体"/>
              </a:rPr>
              <a:t>皇冠</a:t>
            </a:r>
            <a:r>
              <a:rPr lang="en-US" altLang="ja-JP" dirty="0" smtClean="0"/>
              <a:t> → </a:t>
            </a:r>
            <a:r>
              <a:rPr lang="ja-JP" altLang="en-US" dirty="0" smtClean="0"/>
              <a:t>シルバー王冠</a:t>
            </a:r>
            <a:endParaRPr lang="en-US" altLang="ja-JP" dirty="0" smtClean="0"/>
          </a:p>
          <a:p>
            <a:pPr lvl="1"/>
            <a:r>
              <a:rPr lang="ja-JP" altLang="en-US" dirty="0" smtClean="0">
                <a:latin typeface="黑体"/>
                <a:ea typeface="黑体"/>
                <a:cs typeface="黑体"/>
              </a:rPr>
              <a:t>金冠</a:t>
            </a:r>
            <a:r>
              <a:rPr lang="ja-JP" altLang="en-US" dirty="0">
                <a:latin typeface="黑体"/>
                <a:ea typeface="黑体"/>
                <a:cs typeface="黑体"/>
              </a:rPr>
              <a:t>、金</a:t>
            </a:r>
            <a:r>
              <a:rPr lang="ja-JP" altLang="en-US" dirty="0" smtClean="0">
                <a:latin typeface="黑体"/>
                <a:ea typeface="黑体"/>
                <a:cs typeface="黑体"/>
              </a:rPr>
              <a:t>皇冠</a:t>
            </a:r>
            <a:r>
              <a:rPr lang="en-US" altLang="ja-JP" dirty="0" smtClean="0"/>
              <a:t> → </a:t>
            </a:r>
            <a:r>
              <a:rPr lang="ja-JP" altLang="en-US" dirty="0" smtClean="0"/>
              <a:t>コ</a:t>
            </a:r>
            <a:r>
              <a:rPr lang="ja-JP" altLang="en-US" dirty="0"/>
              <a:t>゙ールド</a:t>
            </a:r>
            <a:r>
              <a:rPr lang="ja-JP" altLang="en-US" dirty="0" smtClean="0"/>
              <a:t>王冠</a:t>
            </a:r>
            <a:endParaRPr lang="en-US" altLang="ja-JP" dirty="0" smtClean="0"/>
          </a:p>
          <a:p>
            <a:r>
              <a:rPr lang="ja-JP" altLang="en-US" dirty="0" smtClean="0"/>
              <a:t>商品レヒ</a:t>
            </a:r>
            <a:r>
              <a:rPr lang="ja-JP" altLang="en-US" dirty="0"/>
              <a:t>゙</a:t>
            </a:r>
            <a:r>
              <a:rPr lang="ja-JP" altLang="en-US" dirty="0" smtClean="0"/>
              <a:t>ュー</a:t>
            </a:r>
            <a:endParaRPr lang="en-US" altLang="ja-JP" dirty="0" smtClean="0"/>
          </a:p>
          <a:p>
            <a:pPr lvl="1"/>
            <a:r>
              <a:rPr lang="ja-JP" altLang="en-US" dirty="0" smtClean="0"/>
              <a:t>レヒ</a:t>
            </a:r>
            <a:r>
              <a:rPr lang="ja-JP" altLang="en-US" dirty="0"/>
              <a:t>゙ューを投稿したユーザ</a:t>
            </a:r>
            <a:r>
              <a:rPr lang="ja-JP" altLang="en-US" dirty="0" smtClean="0"/>
              <a:t>ーの</a:t>
            </a:r>
            <a:r>
              <a:rPr lang="en-US" altLang="ja-JP" dirty="0" smtClean="0"/>
              <a:t>ID</a:t>
            </a:r>
            <a:r>
              <a:rPr lang="ja-JP" altLang="en-US" dirty="0" smtClean="0"/>
              <a:t>は翻訳不要</a:t>
            </a:r>
            <a:endParaRPr kumimoji="1" lang="ja-JP" altLang="en-US" dirty="0"/>
          </a:p>
        </p:txBody>
      </p:sp>
      <p:pic>
        <p:nvPicPr>
          <p:cNvPr id="5" name="図 4" descr="2012新スタイル春物ジャケット 韓国スタイル細身コート 特 - Yahoo!チャイナモール.png"/>
          <p:cNvPicPr>
            <a:picLocks noChangeAspect="1"/>
          </p:cNvPicPr>
          <p:nvPr/>
        </p:nvPicPr>
        <p:blipFill rotWithShape="1">
          <a:blip r:embed="rId2">
            <a:extLst>
              <a:ext uri="{28A0092B-C50C-407E-A947-70E740481C1C}">
                <a14:useLocalDpi xmlns:a14="http://schemas.microsoft.com/office/drawing/2010/main" val="0"/>
              </a:ext>
            </a:extLst>
          </a:blip>
          <a:srcRect l="75403" t="20043" r="9513" b="51963"/>
          <a:stretch/>
        </p:blipFill>
        <p:spPr>
          <a:xfrm>
            <a:off x="7012861" y="2870004"/>
            <a:ext cx="2131139" cy="2668132"/>
          </a:xfrm>
          <a:prstGeom prst="rect">
            <a:avLst/>
          </a:prstGeom>
        </p:spPr>
      </p:pic>
    </p:spTree>
    <p:extLst>
      <p:ext uri="{BB962C8B-B14F-4D97-AF65-F5344CB8AC3E}">
        <p14:creationId xmlns:p14="http://schemas.microsoft.com/office/powerpoint/2010/main" val="603948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dissolve">
                                      <p:cBhvr>
                                        <p:cTn id="10" dur="500"/>
                                        <p:tgtEl>
                                          <p:spTgt spid="3">
                                            <p:txEl>
                                              <p:pRg st="4" end="4"/>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dissolve">
                                      <p:cBhvr>
                                        <p:cTn id="13" dur="500"/>
                                        <p:tgtEl>
                                          <p:spTgt spid="3">
                                            <p:txEl>
                                              <p:pRg st="5" end="5"/>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dissolve">
                                      <p:cBhvr>
                                        <p:cTn id="16" dur="500"/>
                                        <p:tgtEl>
                                          <p:spTgt spid="3">
                                            <p:txEl>
                                              <p:pRg st="6" end="6"/>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dissolve">
                                      <p:cBhvr>
                                        <p:cTn id="24" dur="500"/>
                                        <p:tgtEl>
                                          <p:spTgt spid="3">
                                            <p:txEl>
                                              <p:pRg st="7" end="7"/>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dissolv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文化の違いによる表現の差異</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t>直接的な表現を好む中国語</a:t>
            </a:r>
            <a:endParaRPr lang="en-US" altLang="ja-JP" dirty="0" smtClean="0"/>
          </a:p>
          <a:p>
            <a:pPr lvl="1"/>
            <a:r>
              <a:rPr lang="ja-JP" altLang="en-US" dirty="0" smtClean="0">
                <a:latin typeface="黑体"/>
                <a:ea typeface="黑体"/>
                <a:cs typeface="黑体"/>
              </a:rPr>
              <a:t>胖女人</a:t>
            </a:r>
            <a:r>
              <a:rPr lang="en-US" altLang="ja-JP" dirty="0" smtClean="0"/>
              <a:t> → </a:t>
            </a:r>
            <a:r>
              <a:rPr lang="ja-JP" altLang="en-US" dirty="0" smtClean="0"/>
              <a:t>太った女性</a:t>
            </a:r>
            <a:r>
              <a:rPr lang="en-US" altLang="ja-JP" dirty="0"/>
              <a:t/>
            </a:r>
            <a:br>
              <a:rPr lang="en-US" altLang="ja-JP" dirty="0"/>
            </a:br>
            <a:r>
              <a:rPr lang="ja-JP" altLang="en-US" dirty="0" smtClean="0"/>
              <a:t>　　　　（＝大きめ</a:t>
            </a:r>
            <a:r>
              <a:rPr lang="ja-JP" altLang="en-US" dirty="0"/>
              <a:t>サイス</a:t>
            </a:r>
            <a:r>
              <a:rPr lang="ja-JP" altLang="en-US" dirty="0" smtClean="0"/>
              <a:t>゙のレテ</a:t>
            </a:r>
            <a:r>
              <a:rPr lang="ja-JP" altLang="en-US" dirty="0"/>
              <a:t>゙ィ</a:t>
            </a:r>
            <a:r>
              <a:rPr lang="ja-JP" altLang="en-US" dirty="0" smtClean="0"/>
              <a:t>ース）</a:t>
            </a:r>
            <a:endParaRPr lang="en-US" altLang="ja-JP" dirty="0" smtClean="0"/>
          </a:p>
          <a:p>
            <a:r>
              <a:rPr kumimoji="1" lang="ja-JP" altLang="en-US" dirty="0" smtClean="0"/>
              <a:t>「ようつべ」のような表現</a:t>
            </a:r>
            <a:endParaRPr kumimoji="1" lang="en-US" altLang="ja-JP" dirty="0" smtClean="0"/>
          </a:p>
          <a:p>
            <a:pPr lvl="1"/>
            <a:r>
              <a:rPr lang="en-US" altLang="ja-JP" dirty="0" smtClean="0"/>
              <a:t>MM</a:t>
            </a:r>
            <a:r>
              <a:rPr lang="en-US" altLang="ja-JP" dirty="0"/>
              <a:t> </a:t>
            </a:r>
            <a:r>
              <a:rPr lang="en-US" altLang="ja-JP" dirty="0" smtClean="0"/>
              <a:t>→ </a:t>
            </a:r>
            <a:r>
              <a:rPr lang="en-US" altLang="ja-JP" dirty="0" err="1" smtClean="0"/>
              <a:t>MeiMei</a:t>
            </a:r>
            <a:r>
              <a:rPr lang="en-US" altLang="ja-JP" dirty="0" smtClean="0"/>
              <a:t> → </a:t>
            </a:r>
            <a:r>
              <a:rPr lang="ja-JP" altLang="en-US" dirty="0" smtClean="0">
                <a:latin typeface="黑体"/>
                <a:ea typeface="黑体"/>
                <a:cs typeface="黑体"/>
              </a:rPr>
              <a:t>妹妹</a:t>
            </a:r>
            <a:r>
              <a:rPr lang="en-US" altLang="ja-JP" dirty="0" smtClean="0"/>
              <a:t> </a:t>
            </a:r>
            <a:r>
              <a:rPr lang="en-US" altLang="ja-JP" dirty="0"/>
              <a:t>→ </a:t>
            </a:r>
            <a:r>
              <a:rPr lang="ja-JP" altLang="en-US" dirty="0" smtClean="0"/>
              <a:t>女性</a:t>
            </a:r>
            <a:r>
              <a:rPr lang="en-US" altLang="ja-JP" dirty="0" smtClean="0"/>
              <a:t> </a:t>
            </a:r>
          </a:p>
          <a:p>
            <a:pPr lvl="1"/>
            <a:r>
              <a:rPr lang="en-US" altLang="ja-JP" dirty="0" smtClean="0"/>
              <a:t>GG → </a:t>
            </a:r>
            <a:r>
              <a:rPr lang="en-US" altLang="ja-JP" dirty="0" err="1" smtClean="0"/>
              <a:t>GeGe</a:t>
            </a:r>
            <a:r>
              <a:rPr lang="en-US" altLang="ja-JP" dirty="0"/>
              <a:t> → </a:t>
            </a:r>
            <a:r>
              <a:rPr lang="zh-CN" altLang="en-US" dirty="0" smtClean="0"/>
              <a:t>哥哥</a:t>
            </a:r>
            <a:r>
              <a:rPr lang="en-US" altLang="ja-JP" dirty="0" smtClean="0"/>
              <a:t> </a:t>
            </a:r>
            <a:r>
              <a:rPr lang="en-US" altLang="ja-JP" dirty="0"/>
              <a:t>→ </a:t>
            </a:r>
            <a:r>
              <a:rPr lang="ja-JP" altLang="en-US" dirty="0" smtClean="0"/>
              <a:t>男性</a:t>
            </a:r>
            <a:endParaRPr kumimoji="1" lang="ja-JP" altLang="en-US" dirty="0"/>
          </a:p>
        </p:txBody>
      </p:sp>
    </p:spTree>
    <p:extLst>
      <p:ext uri="{BB962C8B-B14F-4D97-AF65-F5344CB8AC3E}">
        <p14:creationId xmlns:p14="http://schemas.microsoft.com/office/powerpoint/2010/main" val="3770059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dissolve">
                                      <p:cBhvr>
                                        <p:cTn id="10" dur="500"/>
                                        <p:tgtEl>
                                          <p:spTgt spid="3">
                                            <p:txEl>
                                              <p:pRg st="3" end="3"/>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dissolve">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日本語では不自然な複合名詞</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中国語と日本語では</a:t>
            </a:r>
            <a:r>
              <a:rPr kumimoji="1" lang="en-US" altLang="ja-JP" dirty="0" smtClean="0"/>
              <a:t>”</a:t>
            </a:r>
            <a:r>
              <a:rPr kumimoji="1" lang="ja-JP" altLang="en-US" dirty="0" smtClean="0"/>
              <a:t>漢字</a:t>
            </a:r>
            <a:r>
              <a:rPr kumimoji="1" lang="en-US" altLang="ja-JP" dirty="0" smtClean="0"/>
              <a:t>”</a:t>
            </a:r>
            <a:r>
              <a:rPr kumimoji="1" lang="ja-JP" altLang="en-US" dirty="0" smtClean="0"/>
              <a:t>という同じ文字種を共有しているため、中国語のままでもある程度意味が取れる</a:t>
            </a:r>
            <a:endParaRPr kumimoji="1" lang="en-US" altLang="ja-JP" dirty="0" smtClean="0"/>
          </a:p>
          <a:p>
            <a:r>
              <a:rPr kumimoji="1" lang="ja-JP" altLang="en-US" dirty="0" smtClean="0"/>
              <a:t>しかしそのままでは日本語として不自然、不適切なこともある</a:t>
            </a:r>
          </a:p>
          <a:p>
            <a:pPr lvl="1"/>
            <a:r>
              <a:rPr lang="ja-JP" altLang="en-US" dirty="0" smtClean="0">
                <a:latin typeface="黑体"/>
                <a:ea typeface="黑体"/>
                <a:cs typeface="黑体"/>
              </a:rPr>
              <a:t>特別強調</a:t>
            </a:r>
            <a:r>
              <a:rPr lang="en-US" altLang="ja-JP" dirty="0" smtClean="0">
                <a:latin typeface="黑体"/>
                <a:ea typeface="黑体"/>
                <a:cs typeface="黑体"/>
              </a:rPr>
              <a:t> </a:t>
            </a:r>
            <a:r>
              <a:rPr lang="en-US" altLang="ja-JP" dirty="0" smtClean="0">
                <a:latin typeface="+mj-ea"/>
                <a:ea typeface="+mj-ea"/>
                <a:cs typeface="黑体"/>
              </a:rPr>
              <a:t>→ </a:t>
            </a:r>
            <a:r>
              <a:rPr lang="ja-JP" altLang="en-US" dirty="0" smtClean="0">
                <a:latin typeface="+mj-ea"/>
                <a:ea typeface="+mj-ea"/>
                <a:cs typeface="黑体"/>
              </a:rPr>
              <a:t>注意事項</a:t>
            </a:r>
            <a:endParaRPr lang="en-US" altLang="ja-JP" dirty="0" smtClean="0">
              <a:latin typeface="+mj-ea"/>
              <a:ea typeface="+mj-ea"/>
              <a:cs typeface="黑体"/>
            </a:endParaRPr>
          </a:p>
          <a:p>
            <a:pPr lvl="1"/>
            <a:r>
              <a:rPr lang="ja-JP" altLang="en-US" dirty="0">
                <a:latin typeface="黑体"/>
                <a:ea typeface="黑体"/>
                <a:cs typeface="黑体"/>
              </a:rPr>
              <a:t>着用</a:t>
            </a:r>
            <a:r>
              <a:rPr lang="ja-JP" altLang="en-US" dirty="0" smtClean="0">
                <a:latin typeface="黑体"/>
                <a:ea typeface="黑体"/>
                <a:cs typeface="黑体"/>
              </a:rPr>
              <a:t>効果図</a:t>
            </a:r>
            <a:r>
              <a:rPr lang="en-US" altLang="ja-JP" dirty="0">
                <a:latin typeface="+mj-ea"/>
                <a:ea typeface="+mj-ea"/>
                <a:cs typeface="黑体"/>
              </a:rPr>
              <a:t> </a:t>
            </a:r>
            <a:r>
              <a:rPr lang="en-US" altLang="ja-JP" dirty="0" smtClean="0">
                <a:latin typeface="+mj-ea"/>
                <a:ea typeface="+mj-ea"/>
                <a:cs typeface="黑体"/>
              </a:rPr>
              <a:t>→ </a:t>
            </a:r>
            <a:r>
              <a:rPr lang="ja-JP" altLang="en-US" dirty="0" smtClean="0">
                <a:latin typeface="+mj-ea"/>
                <a:ea typeface="+mj-ea"/>
                <a:cs typeface="黑体"/>
              </a:rPr>
              <a:t>着用時の写真</a:t>
            </a:r>
            <a:endParaRPr kumimoji="1" lang="ja-JP" altLang="en-US" dirty="0">
              <a:latin typeface="+mj-ea"/>
              <a:ea typeface="+mj-ea"/>
              <a:cs typeface="黑体"/>
            </a:endParaRPr>
          </a:p>
        </p:txBody>
      </p:sp>
    </p:spTree>
    <p:extLst>
      <p:ext uri="{BB962C8B-B14F-4D97-AF65-F5344CB8AC3E}">
        <p14:creationId xmlns:p14="http://schemas.microsoft.com/office/powerpoint/2010/main" val="1781188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dissolve">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専門用語・固有名詞</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t>日本語にも存在するならば問題ない</a:t>
            </a:r>
            <a:endParaRPr lang="en-US" altLang="ja-JP" dirty="0" smtClean="0"/>
          </a:p>
          <a:p>
            <a:pPr lvl="1"/>
            <a:r>
              <a:rPr lang="ja-JP" altLang="en-US" dirty="0"/>
              <a:t>风衣 </a:t>
            </a:r>
            <a:r>
              <a:rPr lang="en-US" altLang="ja-JP" dirty="0" smtClean="0">
                <a:latin typeface="+mj-ea"/>
                <a:cs typeface="黑体"/>
              </a:rPr>
              <a:t>→ </a:t>
            </a:r>
            <a:r>
              <a:rPr lang="ja-JP" altLang="en-US" dirty="0" smtClean="0"/>
              <a:t>ウイント</a:t>
            </a:r>
            <a:r>
              <a:rPr lang="ja-JP" altLang="en-US" dirty="0"/>
              <a:t>゙ブ</a:t>
            </a:r>
            <a:r>
              <a:rPr lang="ja-JP" altLang="en-US" dirty="0" smtClean="0"/>
              <a:t>レーカー</a:t>
            </a:r>
            <a:endParaRPr lang="en-US" altLang="ja-JP" dirty="0" smtClean="0"/>
          </a:p>
          <a:p>
            <a:pPr lvl="1"/>
            <a:r>
              <a:rPr lang="ja-JP" altLang="en-US" dirty="0" smtClean="0">
                <a:latin typeface="黑体"/>
                <a:ea typeface="黑体"/>
                <a:cs typeface="黑体"/>
              </a:rPr>
              <a:t>米奇米妮</a:t>
            </a:r>
            <a:r>
              <a:rPr lang="en-US" altLang="ja-JP" dirty="0" smtClean="0"/>
              <a:t> </a:t>
            </a:r>
            <a:r>
              <a:rPr lang="en-US" altLang="ja-JP" dirty="0" smtClean="0">
                <a:latin typeface="+mj-ea"/>
                <a:cs typeface="黑体"/>
              </a:rPr>
              <a:t>→ </a:t>
            </a:r>
            <a:r>
              <a:rPr lang="ja-JP" altLang="en-US" dirty="0" smtClean="0">
                <a:latin typeface="+mj-ea"/>
                <a:cs typeface="黑体"/>
              </a:rPr>
              <a:t>ミッキー・ミニー</a:t>
            </a:r>
            <a:endParaRPr lang="en-US" altLang="ja-JP" dirty="0" smtClean="0"/>
          </a:p>
          <a:p>
            <a:pPr lvl="1"/>
            <a:r>
              <a:rPr kumimoji="1" lang="zh-CN" altLang="en-US" dirty="0" smtClean="0"/>
              <a:t>淘宝</a:t>
            </a:r>
            <a:r>
              <a:rPr kumimoji="1" lang="en-US" altLang="zh-CN" dirty="0" smtClean="0"/>
              <a:t> </a:t>
            </a:r>
            <a:r>
              <a:rPr lang="en-US" altLang="ja-JP" dirty="0" smtClean="0">
                <a:latin typeface="+mj-ea"/>
                <a:cs typeface="黑体"/>
              </a:rPr>
              <a:t>→ </a:t>
            </a:r>
            <a:r>
              <a:rPr lang="ja-JP" altLang="en-US" dirty="0" smtClean="0">
                <a:latin typeface="+mj-ea"/>
                <a:ea typeface="+mj-ea"/>
                <a:cs typeface="黑体"/>
              </a:rPr>
              <a:t>タオバオ</a:t>
            </a:r>
            <a:endParaRPr lang="en-US" altLang="ja-JP" dirty="0" smtClean="0">
              <a:latin typeface="+mj-ea"/>
              <a:ea typeface="+mj-ea"/>
              <a:cs typeface="黑体"/>
            </a:endParaRPr>
          </a:p>
          <a:p>
            <a:r>
              <a:rPr lang="ja-JP" altLang="en-US" dirty="0" smtClean="0">
                <a:latin typeface="+mj-ea"/>
                <a:ea typeface="+mj-ea"/>
                <a:cs typeface="黑体"/>
              </a:rPr>
              <a:t>そうでないものは扱いをあらかじめ定義</a:t>
            </a:r>
            <a:endParaRPr lang="en-US" altLang="ja-JP" dirty="0" smtClean="0">
              <a:latin typeface="+mj-ea"/>
              <a:ea typeface="+mj-ea"/>
              <a:cs typeface="黑体"/>
            </a:endParaRPr>
          </a:p>
          <a:p>
            <a:pPr lvl="1"/>
            <a:r>
              <a:rPr kumimoji="1" lang="ja-JP" altLang="en-US" dirty="0" smtClean="0">
                <a:latin typeface="+mj-ea"/>
                <a:ea typeface="+mj-ea"/>
                <a:cs typeface="黑体"/>
              </a:rPr>
              <a:t>本共同研究では中国語のまま日本語文に残す</a:t>
            </a:r>
            <a:endParaRPr kumimoji="1" lang="en-US" altLang="ja-JP" dirty="0" smtClean="0">
              <a:latin typeface="+mj-ea"/>
              <a:ea typeface="+mj-ea"/>
              <a:cs typeface="黑体"/>
            </a:endParaRPr>
          </a:p>
        </p:txBody>
      </p:sp>
    </p:spTree>
    <p:extLst>
      <p:ext uri="{BB962C8B-B14F-4D97-AF65-F5344CB8AC3E}">
        <p14:creationId xmlns:p14="http://schemas.microsoft.com/office/powerpoint/2010/main" val="3092476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読点でつながる中国語</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dirty="0" smtClean="0"/>
              <a:t>中国語は読点を用いて文を長く続けるという特徴がある</a:t>
            </a:r>
            <a:endParaRPr kumimoji="1" lang="en-US" altLang="ja-JP" dirty="0" smtClean="0"/>
          </a:p>
        </p:txBody>
      </p:sp>
      <p:sp>
        <p:nvSpPr>
          <p:cNvPr id="4" name="テキスト ボックス 3"/>
          <p:cNvSpPr txBox="1"/>
          <p:nvPr/>
        </p:nvSpPr>
        <p:spPr>
          <a:xfrm>
            <a:off x="457200" y="2667000"/>
            <a:ext cx="8229600" cy="1569660"/>
          </a:xfrm>
          <a:prstGeom prst="rect">
            <a:avLst/>
          </a:prstGeom>
          <a:noFill/>
        </p:spPr>
        <p:txBody>
          <a:bodyPr wrap="square" rtlCol="0">
            <a:spAutoFit/>
          </a:bodyPr>
          <a:lstStyle/>
          <a:p>
            <a:r>
              <a:rPr lang="ja-JP" altLang="en-US" sz="2400" dirty="0">
                <a:latin typeface="黑体"/>
                <a:ea typeface="黑体"/>
                <a:cs typeface="黑体"/>
              </a:rPr>
              <a:t>上面的刺绣和亮片均为原厂工人原厂设备精心缝制</a:t>
            </a:r>
            <a:r>
              <a:rPr lang="en-US" altLang="ja-JP" sz="2400" dirty="0" smtClean="0">
                <a:latin typeface="黑体"/>
                <a:ea typeface="黑体"/>
                <a:cs typeface="黑体"/>
              </a:rPr>
              <a:t>,</a:t>
            </a:r>
            <a:r>
              <a:rPr lang="en-US" altLang="ja-JP" sz="2400" dirty="0">
                <a:latin typeface="黑体"/>
                <a:ea typeface="黑体"/>
                <a:cs typeface="黑体"/>
              </a:rPr>
              <a:t> </a:t>
            </a:r>
            <a:r>
              <a:rPr lang="ja-JP" altLang="en-US" sz="2400" dirty="0" smtClean="0">
                <a:latin typeface="黑体"/>
                <a:ea typeface="黑体"/>
                <a:cs typeface="黑体"/>
              </a:rPr>
              <a:t>挑剔</a:t>
            </a:r>
            <a:r>
              <a:rPr lang="ja-JP" altLang="en-US" sz="2400" dirty="0">
                <a:latin typeface="黑体"/>
                <a:ea typeface="黑体"/>
                <a:cs typeface="黑体"/>
              </a:rPr>
              <a:t>的姐妹们在看到货品之后会发现绝对可以和专柜货品比肩</a:t>
            </a:r>
            <a:r>
              <a:rPr lang="en-US" altLang="ja-JP" sz="2400" dirty="0">
                <a:latin typeface="黑体"/>
                <a:ea typeface="黑体"/>
                <a:cs typeface="黑体"/>
              </a:rPr>
              <a:t>,</a:t>
            </a:r>
            <a:r>
              <a:rPr lang="ja-JP" altLang="en-US" sz="2400" dirty="0">
                <a:latin typeface="黑体"/>
                <a:ea typeface="黑体"/>
                <a:cs typeface="黑体"/>
              </a:rPr>
              <a:t>而且绣工精细清晰</a:t>
            </a:r>
            <a:r>
              <a:rPr lang="en-US" altLang="ja-JP" sz="2400" dirty="0" smtClean="0">
                <a:latin typeface="黑体"/>
                <a:ea typeface="黑体"/>
                <a:cs typeface="黑体"/>
              </a:rPr>
              <a:t>, </a:t>
            </a:r>
            <a:r>
              <a:rPr lang="ja-JP" altLang="en-US" sz="2400" dirty="0" smtClean="0">
                <a:latin typeface="黑体"/>
                <a:ea typeface="黑体"/>
                <a:cs typeface="黑体"/>
              </a:rPr>
              <a:t>精棉质地</a:t>
            </a:r>
            <a:r>
              <a:rPr lang="en-US" altLang="ja-JP" sz="2400" dirty="0">
                <a:latin typeface="黑体"/>
                <a:ea typeface="黑体"/>
                <a:cs typeface="黑体"/>
              </a:rPr>
              <a:t>,</a:t>
            </a:r>
            <a:r>
              <a:rPr lang="ja-JP" altLang="en-US" sz="2400" dirty="0">
                <a:latin typeface="黑体"/>
                <a:ea typeface="黑体"/>
                <a:cs typeface="黑体"/>
              </a:rPr>
              <a:t>密度高</a:t>
            </a:r>
            <a:r>
              <a:rPr lang="en-US" altLang="ja-JP" sz="2400" dirty="0">
                <a:latin typeface="黑体"/>
                <a:ea typeface="黑体"/>
                <a:cs typeface="黑体"/>
              </a:rPr>
              <a:t>,</a:t>
            </a:r>
            <a:r>
              <a:rPr lang="ja-JP" altLang="en-US" sz="2400" dirty="0">
                <a:latin typeface="黑体"/>
                <a:ea typeface="黑体"/>
                <a:cs typeface="黑体"/>
              </a:rPr>
              <a:t>手感好</a:t>
            </a:r>
            <a:r>
              <a:rPr lang="en-US" altLang="ja-JP" sz="2400" dirty="0">
                <a:latin typeface="黑体"/>
                <a:ea typeface="黑体"/>
                <a:cs typeface="黑体"/>
              </a:rPr>
              <a:t>,</a:t>
            </a:r>
            <a:r>
              <a:rPr lang="ja-JP" altLang="en-US" sz="2400" dirty="0">
                <a:latin typeface="黑体"/>
                <a:ea typeface="黑体"/>
                <a:cs typeface="黑体"/>
              </a:rPr>
              <a:t>穿着舒适</a:t>
            </a:r>
            <a:r>
              <a:rPr lang="en-US" altLang="ja-JP" sz="2400" dirty="0">
                <a:latin typeface="黑体"/>
                <a:ea typeface="黑体"/>
                <a:cs typeface="黑体"/>
              </a:rPr>
              <a:t>,</a:t>
            </a:r>
            <a:r>
              <a:rPr lang="ja-JP" altLang="en-US" sz="2400" dirty="0">
                <a:latin typeface="黑体"/>
                <a:ea typeface="黑体"/>
                <a:cs typeface="黑体"/>
              </a:rPr>
              <a:t>质量超好。</a:t>
            </a:r>
            <a:endParaRPr lang="en-US" altLang="ja-JP" sz="2400" dirty="0">
              <a:latin typeface="黑体"/>
              <a:ea typeface="黑体"/>
              <a:cs typeface="黑体"/>
            </a:endParaRPr>
          </a:p>
        </p:txBody>
      </p:sp>
      <p:sp>
        <p:nvSpPr>
          <p:cNvPr id="5" name="テキスト ボックス 4"/>
          <p:cNvSpPr txBox="1"/>
          <p:nvPr/>
        </p:nvSpPr>
        <p:spPr>
          <a:xfrm>
            <a:off x="457200" y="4244876"/>
            <a:ext cx="8229600" cy="2308324"/>
          </a:xfrm>
          <a:prstGeom prst="rect">
            <a:avLst/>
          </a:prstGeom>
          <a:noFill/>
        </p:spPr>
        <p:txBody>
          <a:bodyPr wrap="square" rtlCol="0">
            <a:spAutoFit/>
          </a:bodyPr>
          <a:lstStyle/>
          <a:p>
            <a:r>
              <a:rPr lang="ja-JP" altLang="en-US" sz="2400" dirty="0">
                <a:latin typeface="+mj-ea"/>
                <a:cs typeface="黑体"/>
              </a:rPr>
              <a:t>上の刺繍とスパンコールは、全てオリジナル工場の作業員とオリジナル工場の日設備で心を込めて作成したものです</a:t>
            </a:r>
            <a:r>
              <a:rPr lang="ja-JP" altLang="en-US" sz="2400" dirty="0" smtClean="0">
                <a:latin typeface="+mj-ea"/>
                <a:cs typeface="黑体"/>
              </a:rPr>
              <a:t>、</a:t>
            </a:r>
            <a:r>
              <a:rPr lang="en-US" altLang="ja-JP" sz="2400" dirty="0" smtClean="0">
                <a:latin typeface="+mj-ea"/>
                <a:cs typeface="黑体"/>
              </a:rPr>
              <a:t> </a:t>
            </a:r>
            <a:r>
              <a:rPr lang="ja-JP" altLang="en-US" sz="2400" dirty="0" smtClean="0">
                <a:latin typeface="+mj-ea"/>
                <a:cs typeface="黑体"/>
              </a:rPr>
              <a:t>あら</a:t>
            </a:r>
            <a:r>
              <a:rPr lang="ja-JP" altLang="en-US" sz="2400" dirty="0">
                <a:latin typeface="+mj-ea"/>
                <a:cs typeface="黑体"/>
              </a:rPr>
              <a:t>捜しをするお客様も、この商品を見れば、専門店の商品と匹敵し、作りが精細で、はっきりしたものだと思われるはずです</a:t>
            </a:r>
            <a:r>
              <a:rPr lang="ja-JP" altLang="en-US" sz="2400" dirty="0" smtClean="0">
                <a:latin typeface="+mj-ea"/>
                <a:cs typeface="黑体"/>
              </a:rPr>
              <a:t>、</a:t>
            </a:r>
            <a:r>
              <a:rPr lang="en-US" altLang="ja-JP" sz="2400" dirty="0" smtClean="0">
                <a:latin typeface="+mj-ea"/>
                <a:cs typeface="黑体"/>
              </a:rPr>
              <a:t> </a:t>
            </a:r>
            <a:r>
              <a:rPr lang="ja-JP" altLang="en-US" sz="2400" dirty="0" smtClean="0">
                <a:latin typeface="+mj-ea"/>
                <a:cs typeface="黑体"/>
              </a:rPr>
              <a:t>精</a:t>
            </a:r>
            <a:r>
              <a:rPr lang="ja-JP" altLang="en-US" sz="2400" dirty="0">
                <a:latin typeface="+mj-ea"/>
                <a:cs typeface="黑体"/>
              </a:rPr>
              <a:t>綿生地であり、密度が高く、手触りも良く、着用したえ快適で、品質もとても良いです。</a:t>
            </a:r>
            <a:endParaRPr kumimoji="1" lang="ja-JP" altLang="en-US" sz="2400" dirty="0">
              <a:latin typeface="+mj-ea"/>
              <a:cs typeface="黑体"/>
            </a:endParaRPr>
          </a:p>
        </p:txBody>
      </p:sp>
      <p:cxnSp>
        <p:nvCxnSpPr>
          <p:cNvPr id="7" name="直線コネクタ 6"/>
          <p:cNvCxnSpPr/>
          <p:nvPr/>
        </p:nvCxnSpPr>
        <p:spPr>
          <a:xfrm>
            <a:off x="7458747" y="2743200"/>
            <a:ext cx="0" cy="304800"/>
          </a:xfrm>
          <a:prstGeom prst="line">
            <a:avLst/>
          </a:prstGeom>
          <a:ln>
            <a:solidFill>
              <a:schemeClr val="accent2">
                <a:lumMod val="75000"/>
              </a:schemeClr>
            </a:solidFill>
          </a:ln>
          <a:effectLst>
            <a:glow rad="63500">
              <a:schemeClr val="accent2">
                <a:lumMod val="75000"/>
                <a:alpha val="45000"/>
              </a:schemeClr>
            </a:glow>
          </a:effectLst>
        </p:spPr>
        <p:style>
          <a:lnRef idx="2">
            <a:schemeClr val="accent1"/>
          </a:lnRef>
          <a:fillRef idx="0">
            <a:schemeClr val="accent1"/>
          </a:fillRef>
          <a:effectRef idx="1">
            <a:schemeClr val="accent1"/>
          </a:effectRef>
          <a:fontRef idx="minor">
            <a:schemeClr val="tx1"/>
          </a:fontRef>
        </p:style>
      </p:cxnSp>
      <p:cxnSp>
        <p:nvCxnSpPr>
          <p:cNvPr id="12" name="直線コネクタ 11"/>
          <p:cNvCxnSpPr/>
          <p:nvPr/>
        </p:nvCxnSpPr>
        <p:spPr>
          <a:xfrm>
            <a:off x="2885979" y="3477110"/>
            <a:ext cx="0" cy="304800"/>
          </a:xfrm>
          <a:prstGeom prst="line">
            <a:avLst/>
          </a:prstGeom>
          <a:ln>
            <a:solidFill>
              <a:schemeClr val="accent5">
                <a:lumMod val="75000"/>
              </a:schemeClr>
            </a:solidFill>
          </a:ln>
          <a:effectLst>
            <a:glow rad="63500">
              <a:schemeClr val="accent5">
                <a:lumMod val="75000"/>
                <a:alpha val="45000"/>
              </a:schemeClr>
            </a:glow>
          </a:effectLst>
        </p:spPr>
        <p:style>
          <a:lnRef idx="2">
            <a:schemeClr val="accent1"/>
          </a:lnRef>
          <a:fillRef idx="0">
            <a:schemeClr val="accent1"/>
          </a:fillRef>
          <a:effectRef idx="1">
            <a:schemeClr val="accent1"/>
          </a:effectRef>
          <a:fontRef idx="minor">
            <a:schemeClr val="tx1"/>
          </a:fontRef>
        </p:style>
      </p:cxnSp>
      <p:cxnSp>
        <p:nvCxnSpPr>
          <p:cNvPr id="13" name="直線コネクタ 12"/>
          <p:cNvCxnSpPr/>
          <p:nvPr/>
        </p:nvCxnSpPr>
        <p:spPr>
          <a:xfrm>
            <a:off x="8629842" y="4686688"/>
            <a:ext cx="0" cy="304800"/>
          </a:xfrm>
          <a:prstGeom prst="line">
            <a:avLst/>
          </a:prstGeom>
          <a:ln>
            <a:solidFill>
              <a:schemeClr val="accent2">
                <a:lumMod val="75000"/>
              </a:schemeClr>
            </a:solidFill>
          </a:ln>
          <a:effectLst>
            <a:glow rad="63500">
              <a:schemeClr val="accent2">
                <a:lumMod val="75000"/>
                <a:alpha val="45000"/>
              </a:schemeClr>
            </a:glow>
          </a:effectLst>
        </p:spPr>
        <p:style>
          <a:lnRef idx="2">
            <a:schemeClr val="accent1"/>
          </a:lnRef>
          <a:fillRef idx="0">
            <a:schemeClr val="accent1"/>
          </a:fillRef>
          <a:effectRef idx="1">
            <a:schemeClr val="accent1"/>
          </a:effectRef>
          <a:fontRef idx="minor">
            <a:schemeClr val="tx1"/>
          </a:fontRef>
        </p:style>
      </p:cxnSp>
      <p:cxnSp>
        <p:nvCxnSpPr>
          <p:cNvPr id="14" name="直線コネクタ 13"/>
          <p:cNvCxnSpPr/>
          <p:nvPr/>
        </p:nvCxnSpPr>
        <p:spPr>
          <a:xfrm>
            <a:off x="2314863" y="5781578"/>
            <a:ext cx="0" cy="304800"/>
          </a:xfrm>
          <a:prstGeom prst="line">
            <a:avLst/>
          </a:prstGeom>
          <a:ln>
            <a:solidFill>
              <a:schemeClr val="accent5">
                <a:lumMod val="75000"/>
              </a:schemeClr>
            </a:solidFill>
          </a:ln>
          <a:effectLst>
            <a:glow rad="63500">
              <a:schemeClr val="accent5">
                <a:lumMod val="75000"/>
                <a:alpha val="45000"/>
              </a:schemeClr>
            </a:glo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3375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par>
                                <p:cTn id="8" presetID="22" presetClass="entr" presetSubtype="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up)">
                                      <p:cBhvr>
                                        <p:cTn id="10" dur="500"/>
                                        <p:tgtEl>
                                          <p:spTgt spid="14"/>
                                        </p:tgtEl>
                                      </p:cBhvr>
                                    </p:animEffect>
                                  </p:childTnLst>
                                </p:cTn>
                              </p:par>
                              <p:par>
                                <p:cTn id="11" presetID="22" presetClass="entr" presetSubtype="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par>
                                <p:cTn id="14" presetID="22" presetClass="entr" presetSubtype="1"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up)">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翻訳会社との意思疎通</a:t>
            </a:r>
            <a:endParaRPr kumimoji="1" lang="ja-JP" altLang="en-US" dirty="0"/>
          </a:p>
        </p:txBody>
      </p:sp>
      <p:sp>
        <p:nvSpPr>
          <p:cNvPr id="3" name="テキス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208065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目次</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はじめに</a:t>
            </a:r>
            <a:endParaRPr kumimoji="1" lang="en-US" altLang="ja-JP" dirty="0" smtClean="0"/>
          </a:p>
          <a:p>
            <a:pPr lvl="1"/>
            <a:r>
              <a:rPr kumimoji="1" lang="en-US" altLang="ja-JP" dirty="0" smtClean="0"/>
              <a:t>Yahoo!</a:t>
            </a:r>
            <a:r>
              <a:rPr kumimoji="1" lang="ja-JP" altLang="en-US" dirty="0" smtClean="0"/>
              <a:t>チャイナモールの紹介</a:t>
            </a:r>
            <a:endParaRPr kumimoji="1" lang="en-US" altLang="ja-JP" dirty="0" smtClean="0"/>
          </a:p>
          <a:p>
            <a:pPr lvl="1"/>
            <a:r>
              <a:rPr lang="ja-JP" altLang="en-US" dirty="0" smtClean="0"/>
              <a:t>共同研究の概要紹介</a:t>
            </a:r>
            <a:endParaRPr lang="en-US" altLang="ja-JP" dirty="0" smtClean="0"/>
          </a:p>
          <a:p>
            <a:r>
              <a:rPr kumimoji="1" lang="ja-JP" altLang="en-US" dirty="0" smtClean="0"/>
              <a:t>対訳コーパス構築</a:t>
            </a:r>
            <a:endParaRPr kumimoji="1" lang="en-US" altLang="ja-JP" dirty="0" smtClean="0"/>
          </a:p>
          <a:p>
            <a:pPr lvl="1"/>
            <a:r>
              <a:rPr kumimoji="1" lang="ja-JP" altLang="en-US" dirty="0" smtClean="0"/>
              <a:t>中</a:t>
            </a:r>
            <a:r>
              <a:rPr kumimoji="1" lang="en-US" altLang="ja-JP" dirty="0" smtClean="0"/>
              <a:t>→</a:t>
            </a:r>
            <a:r>
              <a:rPr kumimoji="1" lang="ja-JP" altLang="en-US" dirty="0" smtClean="0"/>
              <a:t>日翻訳の注意点・問題点</a:t>
            </a:r>
            <a:endParaRPr kumimoji="1" lang="en-US" altLang="ja-JP" dirty="0" smtClean="0"/>
          </a:p>
          <a:p>
            <a:pPr lvl="1"/>
            <a:r>
              <a:rPr kumimoji="1" lang="ja-JP" altLang="en-US" dirty="0" smtClean="0"/>
              <a:t>翻訳会社との意思疎通</a:t>
            </a:r>
            <a:endParaRPr kumimoji="1" lang="en-US" altLang="ja-JP" dirty="0" smtClean="0"/>
          </a:p>
          <a:p>
            <a:r>
              <a:rPr kumimoji="1" lang="ja-JP" altLang="en-US" dirty="0" smtClean="0"/>
              <a:t>翻訳実験</a:t>
            </a:r>
            <a:endParaRPr kumimoji="1" lang="en-US" altLang="ja-JP" dirty="0" smtClean="0"/>
          </a:p>
          <a:p>
            <a:r>
              <a:rPr kumimoji="1" lang="ja-JP" altLang="en-US" dirty="0" smtClean="0"/>
              <a:t>まとめと今後の課題</a:t>
            </a:r>
            <a:endParaRPr kumimoji="1" lang="ja-JP" altLang="en-US" dirty="0"/>
          </a:p>
        </p:txBody>
      </p:sp>
    </p:spTree>
    <p:extLst>
      <p:ext uri="{BB962C8B-B14F-4D97-AF65-F5344CB8AC3E}">
        <p14:creationId xmlns:p14="http://schemas.microsoft.com/office/powerpoint/2010/main" val="3007829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高品質な対訳コーパス</a:t>
            </a:r>
            <a:r>
              <a:rPr lang="ja-JP" altLang="en-US" dirty="0" smtClean="0"/>
              <a:t>構築</a:t>
            </a:r>
            <a:endParaRPr lang="en-US" altLang="ja-JP" dirty="0"/>
          </a:p>
        </p:txBody>
      </p:sp>
      <p:sp>
        <p:nvSpPr>
          <p:cNvPr id="3" name="コンテンツ プレースホルダー 2"/>
          <p:cNvSpPr>
            <a:spLocks noGrp="1"/>
          </p:cNvSpPr>
          <p:nvPr>
            <p:ph idx="1"/>
          </p:nvPr>
        </p:nvSpPr>
        <p:spPr/>
        <p:txBody>
          <a:bodyPr/>
          <a:lstStyle/>
          <a:p>
            <a:r>
              <a:rPr kumimoji="1" lang="ja-JP" altLang="en-US" dirty="0" smtClean="0"/>
              <a:t>翻訳会社との綿密なコミュニケーション</a:t>
            </a:r>
            <a:endParaRPr kumimoji="1" lang="en-US" altLang="ja-JP" dirty="0" smtClean="0"/>
          </a:p>
          <a:p>
            <a:r>
              <a:rPr kumimoji="1" lang="ja-JP" altLang="en-US" dirty="0" smtClean="0"/>
              <a:t>翻訳のガイドラインを定めて文書化</a:t>
            </a:r>
            <a:endParaRPr kumimoji="1" lang="en-US" altLang="ja-JP" dirty="0" smtClean="0"/>
          </a:p>
          <a:p>
            <a:pPr lvl="1"/>
            <a:r>
              <a:rPr kumimoji="1" lang="ja-JP" altLang="en-US" dirty="0" smtClean="0"/>
              <a:t>対訳コーパス構築のための</a:t>
            </a:r>
            <a:r>
              <a:rPr lang="ja-JP" altLang="en-US" dirty="0"/>
              <a:t>独特の</a:t>
            </a:r>
            <a:r>
              <a:rPr kumimoji="1" lang="ja-JP" altLang="en-US" dirty="0" smtClean="0"/>
              <a:t>翻訳要求</a:t>
            </a:r>
            <a:endParaRPr kumimoji="1" lang="en-US" altLang="ja-JP" dirty="0" smtClean="0"/>
          </a:p>
          <a:p>
            <a:pPr lvl="2"/>
            <a:r>
              <a:rPr kumimoji="1" lang="ja-JP" altLang="en-US" dirty="0" smtClean="0"/>
              <a:t>意訳をしない</a:t>
            </a:r>
            <a:endParaRPr kumimoji="1" lang="en-US" altLang="ja-JP" dirty="0" smtClean="0"/>
          </a:p>
          <a:p>
            <a:pPr lvl="2"/>
            <a:r>
              <a:rPr lang="ja-JP" altLang="en-US" dirty="0" smtClean="0"/>
              <a:t>訳抜け、過剰訳の禁止</a:t>
            </a:r>
            <a:endParaRPr lang="en-US" altLang="ja-JP" dirty="0" smtClean="0"/>
          </a:p>
          <a:p>
            <a:pPr lvl="2"/>
            <a:r>
              <a:rPr kumimoji="1" lang="ja-JP" altLang="en-US" dirty="0" smtClean="0"/>
              <a:t>文の</a:t>
            </a:r>
            <a:r>
              <a:rPr kumimoji="1" lang="en-US" altLang="ja-JP" dirty="0" smtClean="0"/>
              <a:t>1</a:t>
            </a:r>
            <a:r>
              <a:rPr kumimoji="1" lang="ja-JP" altLang="en-US" dirty="0" smtClean="0"/>
              <a:t>対</a:t>
            </a:r>
            <a:r>
              <a:rPr kumimoji="1" lang="en-US" altLang="ja-JP" dirty="0" smtClean="0"/>
              <a:t>1</a:t>
            </a:r>
            <a:r>
              <a:rPr kumimoji="1" lang="ja-JP" altLang="en-US" dirty="0" smtClean="0"/>
              <a:t>翻訳</a:t>
            </a:r>
            <a:endParaRPr kumimoji="1" lang="en-US" altLang="ja-JP" dirty="0" smtClean="0"/>
          </a:p>
          <a:p>
            <a:pPr lvl="2"/>
            <a:r>
              <a:rPr kumimoji="1" lang="ja-JP" altLang="en-US" dirty="0" smtClean="0"/>
              <a:t>最適な文単位への分割</a:t>
            </a:r>
            <a:endParaRPr kumimoji="1" lang="en-US" altLang="ja-JP" dirty="0" smtClean="0"/>
          </a:p>
          <a:p>
            <a:pPr lvl="2"/>
            <a:r>
              <a:rPr kumimoji="1" lang="ja-JP" altLang="en-US" dirty="0" smtClean="0"/>
              <a:t>セクションの文体を意識した翻訳</a:t>
            </a:r>
            <a:r>
              <a:rPr kumimoji="1" lang="en-US" altLang="ja-JP" dirty="0" smtClean="0"/>
              <a:t/>
            </a:r>
            <a:br>
              <a:rPr kumimoji="1" lang="en-US" altLang="ja-JP" dirty="0" smtClean="0"/>
            </a:br>
            <a:r>
              <a:rPr kumimoji="1" lang="ja-JP" altLang="en-US" dirty="0" smtClean="0"/>
              <a:t>（商品名、商品属性、商品説明）</a:t>
            </a:r>
            <a:endParaRPr kumimoji="1" lang="ja-JP" altLang="en-US" dirty="0"/>
          </a:p>
        </p:txBody>
      </p:sp>
    </p:spTree>
    <p:extLst>
      <p:ext uri="{BB962C8B-B14F-4D97-AF65-F5344CB8AC3E}">
        <p14:creationId xmlns:p14="http://schemas.microsoft.com/office/powerpoint/2010/main" val="246214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それでも誤りは避けられない</a:t>
            </a:r>
            <a:endParaRPr kumimoji="1"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537910398"/>
              </p:ext>
            </p:extLst>
          </p:nvPr>
        </p:nvGraphicFramePr>
        <p:xfrm>
          <a:off x="364564" y="1600200"/>
          <a:ext cx="8455097" cy="2494280"/>
        </p:xfrm>
        <a:graphic>
          <a:graphicData uri="http://schemas.openxmlformats.org/drawingml/2006/table">
            <a:tbl>
              <a:tblPr firstRow="1" bandRow="1">
                <a:tableStyleId>{5C22544A-7EE6-4342-B048-85BDC9FD1C3A}</a:tableStyleId>
              </a:tblPr>
              <a:tblGrid>
                <a:gridCol w="1325880"/>
                <a:gridCol w="2926080"/>
                <a:gridCol w="4203137"/>
              </a:tblGrid>
              <a:tr h="370840">
                <a:tc>
                  <a:txBody>
                    <a:bodyPr/>
                    <a:lstStyle/>
                    <a:p>
                      <a:r>
                        <a:rPr kumimoji="1" lang="ja-JP" altLang="en-US" dirty="0" smtClean="0"/>
                        <a:t>誤り種類</a:t>
                      </a:r>
                      <a:endParaRPr kumimoji="1" lang="ja-JP" altLang="en-US" dirty="0"/>
                    </a:p>
                  </a:txBody>
                  <a:tcPr/>
                </a:tc>
                <a:tc>
                  <a:txBody>
                    <a:bodyPr/>
                    <a:lstStyle/>
                    <a:p>
                      <a:r>
                        <a:rPr kumimoji="1" lang="ja-JP" altLang="en-US" dirty="0" smtClean="0"/>
                        <a:t>中国語原文</a:t>
                      </a:r>
                      <a:endParaRPr kumimoji="1" lang="ja-JP" altLang="en-US" dirty="0"/>
                    </a:p>
                  </a:txBody>
                  <a:tcPr/>
                </a:tc>
                <a:tc>
                  <a:txBody>
                    <a:bodyPr/>
                    <a:lstStyle/>
                    <a:p>
                      <a:r>
                        <a:rPr kumimoji="1" lang="ja-JP" altLang="en-US" dirty="0" smtClean="0"/>
                        <a:t>翻訳会社による訳</a:t>
                      </a:r>
                      <a:endParaRPr kumimoji="1" lang="ja-JP" altLang="en-US" dirty="0"/>
                    </a:p>
                  </a:txBody>
                  <a:tcPr/>
                </a:tc>
              </a:tr>
              <a:tr h="370840">
                <a:tc>
                  <a:txBody>
                    <a:bodyPr/>
                    <a:lstStyle/>
                    <a:p>
                      <a:r>
                        <a:rPr kumimoji="1" lang="ja-JP" altLang="en-US" dirty="0" smtClean="0"/>
                        <a:t>訳し忘れ</a:t>
                      </a:r>
                      <a:endParaRPr kumimoji="1" lang="ja-JP" altLang="en-US" dirty="0"/>
                    </a:p>
                  </a:txBody>
                  <a:tcPr/>
                </a:tc>
                <a:tc>
                  <a:txBody>
                    <a:bodyPr/>
                    <a:lstStyle/>
                    <a:p>
                      <a:r>
                        <a:rPr kumimoji="1" lang="ja-JP" altLang="en-US" dirty="0" smtClean="0">
                          <a:latin typeface="黑体"/>
                          <a:ea typeface="黑体"/>
                          <a:cs typeface="黑体"/>
                        </a:rPr>
                        <a:t>看看有没有其他合适的商品</a:t>
                      </a:r>
                      <a:endParaRPr kumimoji="1" lang="ja-JP" altLang="en-US" dirty="0">
                        <a:latin typeface="黑体"/>
                        <a:ea typeface="黑体"/>
                        <a:cs typeface="黑体"/>
                      </a:endParaRPr>
                    </a:p>
                  </a:txBody>
                  <a:tcPr/>
                </a:tc>
                <a:tc>
                  <a:txBody>
                    <a:bodyPr/>
                    <a:lstStyle/>
                    <a:p>
                      <a:r>
                        <a:rPr kumimoji="1" lang="ja-JP" altLang="en-US" dirty="0" smtClean="0">
                          <a:solidFill>
                            <a:srgbClr val="FF0000"/>
                          </a:solidFill>
                        </a:rPr>
                        <a:t>看看有没有</a:t>
                      </a:r>
                      <a:r>
                        <a:rPr kumimoji="1" lang="ja-JP" altLang="en-US" dirty="0" smtClean="0"/>
                        <a:t>その他</a:t>
                      </a:r>
                      <a:r>
                        <a:rPr kumimoji="1" lang="ja-JP" altLang="en-US" dirty="0" smtClean="0">
                          <a:solidFill>
                            <a:srgbClr val="FF0000"/>
                          </a:solidFill>
                        </a:rPr>
                        <a:t>合適的商品</a:t>
                      </a:r>
                      <a:endParaRPr kumimoji="1" lang="ja-JP" altLang="en-US" dirty="0">
                        <a:solidFill>
                          <a:srgbClr val="FF0000"/>
                        </a:solidFill>
                      </a:endParaRPr>
                    </a:p>
                  </a:txBody>
                  <a:tcPr/>
                </a:tc>
              </a:tr>
              <a:tr h="370840">
                <a:tc>
                  <a:txBody>
                    <a:bodyPr/>
                    <a:lstStyle/>
                    <a:p>
                      <a:r>
                        <a:rPr kumimoji="1" lang="ja-JP" altLang="en-US" dirty="0" smtClean="0"/>
                        <a:t>不要字挿入</a:t>
                      </a:r>
                      <a:endParaRPr kumimoji="1" lang="en-US" altLang="ja-JP" dirty="0" smtClean="0"/>
                    </a:p>
                  </a:txBody>
                  <a:tcPr/>
                </a:tc>
                <a:tc>
                  <a:txBody>
                    <a:bodyPr/>
                    <a:lstStyle/>
                    <a:p>
                      <a:r>
                        <a:rPr kumimoji="1" lang="ja-JP" altLang="en-US" dirty="0" smtClean="0">
                          <a:latin typeface="黑体"/>
                          <a:ea typeface="黑体"/>
                          <a:cs typeface="黑体"/>
                        </a:rPr>
                        <a:t>不要随便拍下一种</a:t>
                      </a:r>
                      <a:endParaRPr kumimoji="1" lang="ja-JP" altLang="en-US" dirty="0">
                        <a:latin typeface="黑体"/>
                        <a:ea typeface="黑体"/>
                        <a:cs typeface="黑体"/>
                      </a:endParaRPr>
                    </a:p>
                  </a:txBody>
                  <a:tcPr/>
                </a:tc>
                <a:tc>
                  <a:txBody>
                    <a:bodyPr/>
                    <a:lstStyle/>
                    <a:p>
                      <a:r>
                        <a:rPr kumimoji="1" lang="ja-JP" altLang="en-US" dirty="0" smtClean="0"/>
                        <a:t>随意に</a:t>
                      </a:r>
                      <a:r>
                        <a:rPr kumimoji="1" lang="ja-JP" altLang="en-US" dirty="0" smtClean="0">
                          <a:solidFill>
                            <a:srgbClr val="FF0000"/>
                          </a:solidFill>
                        </a:rPr>
                        <a:t>に</a:t>
                      </a:r>
                      <a:r>
                        <a:rPr kumimoji="1" lang="en-US" altLang="ja-JP" dirty="0" smtClean="0">
                          <a:solidFill>
                            <a:schemeClr val="dk1"/>
                          </a:solidFill>
                        </a:rPr>
                        <a:t>1</a:t>
                      </a:r>
                      <a:r>
                        <a:rPr kumimoji="1" lang="ja-JP" altLang="en-US" dirty="0" smtClean="0"/>
                        <a:t>種類だけ注文するのではなく</a:t>
                      </a:r>
                      <a:endParaRPr kumimoji="1" lang="ja-JP" altLang="en-US" dirty="0"/>
                    </a:p>
                  </a:txBody>
                  <a:tcPr/>
                </a:tc>
              </a:tr>
              <a:tr h="370840">
                <a:tc>
                  <a:txBody>
                    <a:bodyPr/>
                    <a:lstStyle/>
                    <a:p>
                      <a:r>
                        <a:rPr kumimoji="1" lang="ja-JP" altLang="en-US" dirty="0" smtClean="0"/>
                        <a:t>中国字残り</a:t>
                      </a:r>
                      <a:endParaRPr kumimoji="1" lang="ja-JP" altLang="en-US" dirty="0"/>
                    </a:p>
                  </a:txBody>
                  <a:tcPr/>
                </a:tc>
                <a:tc>
                  <a:txBody>
                    <a:bodyPr/>
                    <a:lstStyle/>
                    <a:p>
                      <a:r>
                        <a:rPr kumimoji="1" lang="ja-JP" altLang="en-US" dirty="0" smtClean="0">
                          <a:latin typeface="黑体"/>
                          <a:ea typeface="黑体"/>
                          <a:cs typeface="黑体"/>
                        </a:rPr>
                        <a:t>精神焕发之效果</a:t>
                      </a:r>
                      <a:endParaRPr kumimoji="1" lang="ja-JP" altLang="en-US" dirty="0">
                        <a:latin typeface="黑体"/>
                        <a:ea typeface="黑体"/>
                        <a:cs typeface="黑体"/>
                      </a:endParaRPr>
                    </a:p>
                  </a:txBody>
                  <a:tcPr/>
                </a:tc>
                <a:tc>
                  <a:txBody>
                    <a:bodyPr/>
                    <a:lstStyle/>
                    <a:p>
                      <a:r>
                        <a:rPr kumimoji="1" lang="ja-JP" altLang="en-US" dirty="0" smtClean="0"/>
                        <a:t>元</a:t>
                      </a:r>
                      <a:r>
                        <a:rPr kumimoji="1" lang="ja-JP" altLang="en-US" dirty="0" smtClean="0">
                          <a:solidFill>
                            <a:srgbClr val="FF0000"/>
                          </a:solidFill>
                        </a:rPr>
                        <a:t>气</a:t>
                      </a:r>
                      <a:r>
                        <a:rPr kumimoji="1" lang="ja-JP" altLang="en-US" dirty="0" smtClean="0"/>
                        <a:t>あふれるという効果があります</a:t>
                      </a:r>
                      <a:endParaRPr kumimoji="1" lang="ja-JP" altLang="en-US" dirty="0"/>
                    </a:p>
                  </a:txBody>
                  <a:tcPr/>
                </a:tc>
              </a:tr>
              <a:tr h="370840">
                <a:tc>
                  <a:txBody>
                    <a:bodyPr/>
                    <a:lstStyle/>
                    <a:p>
                      <a:r>
                        <a:rPr kumimoji="1" lang="ja-JP" altLang="en-US" dirty="0" smtClean="0"/>
                        <a:t>誤訳</a:t>
                      </a:r>
                      <a:endParaRPr kumimoji="1" lang="ja-JP" altLang="en-US" dirty="0"/>
                    </a:p>
                  </a:txBody>
                  <a:tcPr/>
                </a:tc>
                <a:tc>
                  <a:txBody>
                    <a:bodyPr/>
                    <a:lstStyle/>
                    <a:p>
                      <a:r>
                        <a:rPr kumimoji="1" lang="ja-JP" altLang="en-US" dirty="0" smtClean="0">
                          <a:latin typeface="黑体"/>
                          <a:ea typeface="黑体"/>
                          <a:cs typeface="黑体"/>
                        </a:rPr>
                        <a:t>加湿器功能</a:t>
                      </a:r>
                      <a:r>
                        <a:rPr kumimoji="1" lang="en-US" altLang="ja-JP" dirty="0" smtClean="0">
                          <a:latin typeface="黑体"/>
                          <a:ea typeface="黑体"/>
                          <a:cs typeface="黑体"/>
                        </a:rPr>
                        <a:t>:</a:t>
                      </a:r>
                      <a:endParaRPr kumimoji="1" lang="ja-JP" altLang="en-US" dirty="0">
                        <a:latin typeface="黑体"/>
                        <a:ea typeface="黑体"/>
                        <a:cs typeface="黑体"/>
                      </a:endParaRPr>
                    </a:p>
                  </a:txBody>
                  <a:tcPr/>
                </a:tc>
                <a:tc>
                  <a:txBody>
                    <a:bodyPr/>
                    <a:lstStyle/>
                    <a:p>
                      <a:r>
                        <a:rPr kumimoji="1" lang="ja-JP" altLang="en-US" dirty="0" smtClean="0">
                          <a:solidFill>
                            <a:srgbClr val="FF0000"/>
                          </a:solidFill>
                        </a:rPr>
                        <a:t>除湿</a:t>
                      </a:r>
                      <a:r>
                        <a:rPr kumimoji="1" lang="ja-JP" altLang="en-US" dirty="0" smtClean="0"/>
                        <a:t>器の機能</a:t>
                      </a:r>
                      <a:r>
                        <a:rPr kumimoji="1" lang="en-US" altLang="ja-JP" dirty="0" smtClean="0"/>
                        <a:t>:</a:t>
                      </a:r>
                      <a:endParaRPr kumimoji="1" lang="ja-JP" altLang="en-US" dirty="0"/>
                    </a:p>
                  </a:txBody>
                  <a:tcPr/>
                </a:tc>
              </a:tr>
              <a:tr h="370840">
                <a:tc>
                  <a:txBody>
                    <a:bodyPr/>
                    <a:lstStyle/>
                    <a:p>
                      <a:r>
                        <a:rPr kumimoji="1" lang="ja-JP" altLang="en-US" dirty="0" smtClean="0"/>
                        <a:t>誤訳</a:t>
                      </a:r>
                      <a:endParaRPr kumimoji="1" lang="ja-JP" altLang="en-US" dirty="0"/>
                    </a:p>
                  </a:txBody>
                  <a:tcPr/>
                </a:tc>
                <a:tc>
                  <a:txBody>
                    <a:bodyPr/>
                    <a:lstStyle/>
                    <a:p>
                      <a:r>
                        <a:rPr kumimoji="1" lang="ja-JP" altLang="en-US" dirty="0" smtClean="0">
                          <a:latin typeface="黑体"/>
                          <a:ea typeface="黑体"/>
                          <a:cs typeface="黑体"/>
                        </a:rPr>
                        <a:t>买家秀身上穿的是两件</a:t>
                      </a:r>
                      <a:r>
                        <a:rPr kumimoji="1" lang="en-US" altLang="ja-JP" dirty="0" smtClean="0">
                          <a:latin typeface="黑体"/>
                          <a:ea typeface="黑体"/>
                          <a:cs typeface="黑体"/>
                        </a:rPr>
                        <a:t>,</a:t>
                      </a:r>
                    </a:p>
                    <a:p>
                      <a:r>
                        <a:rPr kumimoji="1" lang="ja-JP" altLang="en-US" dirty="0" smtClean="0">
                          <a:latin typeface="黑体"/>
                          <a:ea typeface="黑体"/>
                          <a:cs typeface="黑体"/>
                        </a:rPr>
                        <a:t>一口价是一件的价格</a:t>
                      </a:r>
                      <a:r>
                        <a:rPr kumimoji="1" lang="en-US" altLang="ja-JP" dirty="0" smtClean="0">
                          <a:latin typeface="黑体"/>
                          <a:ea typeface="黑体"/>
                          <a:cs typeface="黑体"/>
                        </a:rPr>
                        <a:t>!</a:t>
                      </a:r>
                      <a:endParaRPr kumimoji="1" lang="ja-JP" altLang="en-US" dirty="0">
                        <a:latin typeface="黑体"/>
                        <a:ea typeface="黑体"/>
                        <a:cs typeface="黑体"/>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お客様ショーの体に着ているのは</a:t>
                      </a:r>
                      <a:r>
                        <a:rPr kumimoji="1" lang="en-US" altLang="ja-JP" dirty="0" smtClean="0"/>
                        <a:t>2</a:t>
                      </a:r>
                      <a:r>
                        <a:rPr kumimoji="1" lang="ja-JP" altLang="en-US" dirty="0" smtClean="0"/>
                        <a:t>点、</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ワンプライスは一枚の値段です</a:t>
                      </a:r>
                      <a:r>
                        <a:rPr kumimoji="1" lang="en-US" altLang="ja-JP" dirty="0" smtClean="0"/>
                        <a:t>!</a:t>
                      </a:r>
                      <a:endParaRPr kumimoji="1" lang="ja-JP" altLang="en-US" dirty="0" smtClean="0"/>
                    </a:p>
                  </a:txBody>
                  <a:tcPr/>
                </a:tc>
              </a:tr>
            </a:tbl>
          </a:graphicData>
        </a:graphic>
      </p:graphicFrame>
      <p:sp>
        <p:nvSpPr>
          <p:cNvPr id="5" name="テキスト ボックス 4"/>
          <p:cNvSpPr txBox="1"/>
          <p:nvPr/>
        </p:nvSpPr>
        <p:spPr>
          <a:xfrm>
            <a:off x="5434298" y="4114800"/>
            <a:ext cx="3404902"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dirty="0"/>
              <a:t>モデルが着ているものは</a:t>
            </a:r>
            <a:r>
              <a:rPr kumimoji="1" lang="en-US" altLang="ja-JP" dirty="0"/>
              <a:t>2</a:t>
            </a:r>
            <a:r>
              <a:rPr kumimoji="1" lang="ja-JP" altLang="en-US" dirty="0"/>
              <a:t>着で</a:t>
            </a:r>
            <a:r>
              <a:rPr kumimoji="1" lang="ja-JP" altLang="en-US" dirty="0" smtClean="0"/>
              <a:t>、</a:t>
            </a:r>
            <a:endParaRPr kumimoji="1" lang="en-US" altLang="ja-JP" dirty="0" smtClean="0"/>
          </a:p>
          <a:p>
            <a:r>
              <a:rPr kumimoji="1" lang="ja-JP" altLang="en-US" dirty="0" smtClean="0"/>
              <a:t>価格</a:t>
            </a:r>
            <a:r>
              <a:rPr kumimoji="1" lang="ja-JP" altLang="en-US" dirty="0"/>
              <a:t>は</a:t>
            </a:r>
            <a:r>
              <a:rPr kumimoji="1" lang="en-US" altLang="ja-JP" dirty="0"/>
              <a:t>1</a:t>
            </a:r>
            <a:r>
              <a:rPr kumimoji="1" lang="ja-JP" altLang="en-US" dirty="0"/>
              <a:t>着の値段です</a:t>
            </a:r>
            <a:r>
              <a:rPr kumimoji="1" lang="en-US" altLang="ja-JP" dirty="0"/>
              <a:t>!</a:t>
            </a:r>
            <a:endParaRPr kumimoji="1" lang="ja-JP" altLang="en-US" dirty="0"/>
          </a:p>
        </p:txBody>
      </p:sp>
      <p:sp>
        <p:nvSpPr>
          <p:cNvPr id="6" name="コンテンツ プレースホルダー 2"/>
          <p:cNvSpPr>
            <a:spLocks noGrp="1"/>
          </p:cNvSpPr>
          <p:nvPr>
            <p:ph idx="1"/>
          </p:nvPr>
        </p:nvSpPr>
        <p:spPr>
          <a:xfrm>
            <a:off x="457200" y="4761130"/>
            <a:ext cx="8229600" cy="1792069"/>
          </a:xfrm>
        </p:spPr>
        <p:txBody>
          <a:bodyPr>
            <a:normAutofit/>
          </a:bodyPr>
          <a:lstStyle/>
          <a:p>
            <a:r>
              <a:rPr kumimoji="1" lang="ja-JP" altLang="en-US" dirty="0" smtClean="0"/>
              <a:t>翻訳作業者全員に特殊なガイドラインを徹底させることはそもそも難しい！</a:t>
            </a:r>
            <a:endParaRPr kumimoji="1" lang="en-US" altLang="ja-JP" dirty="0" smtClean="0"/>
          </a:p>
          <a:p>
            <a:r>
              <a:rPr lang="ja-JP" altLang="en-US" dirty="0" smtClean="0"/>
              <a:t>第三者による品質の抜き取り調査</a:t>
            </a:r>
            <a:endParaRPr kumimoji="1" lang="en-US" altLang="ja-JP" dirty="0" smtClean="0"/>
          </a:p>
        </p:txBody>
      </p:sp>
    </p:spTree>
    <p:extLst>
      <p:ext uri="{BB962C8B-B14F-4D97-AF65-F5344CB8AC3E}">
        <p14:creationId xmlns:p14="http://schemas.microsoft.com/office/powerpoint/2010/main" val="4043573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翻訳実験</a:t>
            </a:r>
            <a:endParaRPr kumimoji="1" lang="ja-JP" altLang="en-US" dirty="0"/>
          </a:p>
        </p:txBody>
      </p:sp>
      <p:sp>
        <p:nvSpPr>
          <p:cNvPr id="3" name="テキス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825442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実験設定</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smtClean="0"/>
              <a:t>トレーニングコーパス：</a:t>
            </a:r>
            <a:r>
              <a:rPr kumimoji="1" lang="ja-JP" altLang="en-US" dirty="0" smtClean="0"/>
              <a:t>約</a:t>
            </a:r>
            <a:r>
              <a:rPr kumimoji="1" lang="en-US" altLang="ja-JP" dirty="0" smtClean="0"/>
              <a:t>80</a:t>
            </a:r>
            <a:r>
              <a:rPr kumimoji="1" lang="ja-JP" altLang="en-US" dirty="0" smtClean="0"/>
              <a:t>万対訳文</a:t>
            </a:r>
            <a:endParaRPr kumimoji="1" lang="en-US" altLang="ja-JP" dirty="0" smtClean="0"/>
          </a:p>
          <a:p>
            <a:pPr lvl="1"/>
            <a:r>
              <a:rPr lang="ja-JP" altLang="en-US" dirty="0" smtClean="0"/>
              <a:t>単語数：中国語約</a:t>
            </a:r>
            <a:r>
              <a:rPr lang="en-US" altLang="ja-JP" dirty="0" smtClean="0"/>
              <a:t>490</a:t>
            </a:r>
            <a:r>
              <a:rPr lang="ja-JP" altLang="en-US" dirty="0" smtClean="0"/>
              <a:t>万語、</a:t>
            </a:r>
            <a:r>
              <a:rPr kumimoji="1" lang="ja-JP" altLang="en-US" dirty="0" smtClean="0"/>
              <a:t>日本語約</a:t>
            </a:r>
            <a:r>
              <a:rPr kumimoji="1" lang="en-US" altLang="ja-JP" dirty="0" smtClean="0"/>
              <a:t>680</a:t>
            </a:r>
            <a:r>
              <a:rPr kumimoji="1" lang="ja-JP" altLang="en-US" dirty="0" smtClean="0"/>
              <a:t>万語</a:t>
            </a:r>
            <a:endParaRPr kumimoji="1" lang="en-US" altLang="ja-JP" dirty="0" smtClean="0"/>
          </a:p>
          <a:p>
            <a:r>
              <a:rPr lang="ja-JP" altLang="en-US" dirty="0" smtClean="0"/>
              <a:t>テストテ</a:t>
            </a:r>
            <a:r>
              <a:rPr lang="ja-JP" altLang="en-US" dirty="0"/>
              <a:t>゙ー</a:t>
            </a:r>
            <a:r>
              <a:rPr lang="ja-JP" altLang="en-US" dirty="0" smtClean="0"/>
              <a:t>タ</a:t>
            </a:r>
            <a:endParaRPr lang="en-US" altLang="ja-JP" dirty="0"/>
          </a:p>
          <a:p>
            <a:pPr lvl="1"/>
            <a:r>
              <a:rPr lang="en-US" altLang="ja-JP" dirty="0" smtClean="0"/>
              <a:t>2011</a:t>
            </a:r>
            <a:r>
              <a:rPr lang="ja-JP" altLang="en-US" dirty="0" smtClean="0"/>
              <a:t>年</a:t>
            </a:r>
            <a:r>
              <a:rPr lang="en-US" altLang="ja-JP" dirty="0" smtClean="0"/>
              <a:t>8</a:t>
            </a:r>
            <a:r>
              <a:rPr lang="ja-JP" altLang="en-US" dirty="0" smtClean="0"/>
              <a:t>月</a:t>
            </a:r>
            <a:r>
              <a:rPr lang="en-US" altLang="ja-JP" dirty="0" smtClean="0"/>
              <a:t>7</a:t>
            </a:r>
            <a:r>
              <a:rPr lang="ja-JP" altLang="en-US" dirty="0" smtClean="0"/>
              <a:t>日時</a:t>
            </a:r>
            <a:r>
              <a:rPr lang="ja-JP" altLang="en-US" dirty="0"/>
              <a:t>点て</a:t>
            </a:r>
            <a:r>
              <a:rPr lang="ja-JP" altLang="en-US" dirty="0" smtClean="0"/>
              <a:t>゙</a:t>
            </a:r>
            <a:r>
              <a:rPr lang="en-US" altLang="ja-JP" dirty="0" smtClean="0"/>
              <a:t>Yahoo</a:t>
            </a:r>
            <a:r>
              <a:rPr lang="en-US" altLang="ja-JP" dirty="0"/>
              <a:t>!</a:t>
            </a:r>
            <a:r>
              <a:rPr lang="ja-JP" altLang="en-US" dirty="0" smtClean="0"/>
              <a:t>チャイナモール</a:t>
            </a:r>
            <a:r>
              <a:rPr lang="ja-JP" altLang="en-US" dirty="0"/>
              <a:t>で購入可能であったファッション関連</a:t>
            </a:r>
            <a:r>
              <a:rPr lang="ja-JP" altLang="en-US" dirty="0" smtClean="0"/>
              <a:t>商品から</a:t>
            </a:r>
            <a:r>
              <a:rPr lang="ja-JP" altLang="en-US" dirty="0"/>
              <a:t>ランダム</a:t>
            </a:r>
            <a:r>
              <a:rPr lang="ja-JP" altLang="en-US" dirty="0" smtClean="0"/>
              <a:t>に</a:t>
            </a:r>
            <a:r>
              <a:rPr lang="en-US" altLang="ja-JP" dirty="0" smtClean="0"/>
              <a:t>10</a:t>
            </a:r>
            <a:r>
              <a:rPr lang="ja-JP" altLang="en-US" dirty="0" smtClean="0"/>
              <a:t>商品</a:t>
            </a:r>
            <a:r>
              <a:rPr lang="ja-JP" altLang="en-US" dirty="0"/>
              <a:t>を選び、ここから抽出した</a:t>
            </a:r>
            <a:r>
              <a:rPr lang="ja-JP" altLang="en-US" dirty="0" smtClean="0"/>
              <a:t>中国語文</a:t>
            </a:r>
            <a:r>
              <a:rPr lang="en-US" altLang="ja-JP" dirty="0" smtClean="0"/>
              <a:t>702</a:t>
            </a:r>
            <a:r>
              <a:rPr lang="ja-JP" altLang="en-US" dirty="0" smtClean="0"/>
              <a:t>文</a:t>
            </a:r>
            <a:r>
              <a:rPr lang="ja-JP" altLang="en-US" dirty="0"/>
              <a:t>、</a:t>
            </a:r>
            <a:r>
              <a:rPr lang="en-US" altLang="ja-JP" dirty="0" smtClean="0"/>
              <a:t>5448</a:t>
            </a:r>
            <a:r>
              <a:rPr lang="ja-JP" altLang="en-US" dirty="0" smtClean="0"/>
              <a:t>語を利用</a:t>
            </a:r>
            <a:endParaRPr lang="en-US" altLang="ja-JP" dirty="0" smtClean="0"/>
          </a:p>
          <a:p>
            <a:pPr lvl="1"/>
            <a:r>
              <a:rPr kumimoji="1" lang="ja-JP" altLang="en-US" dirty="0" smtClean="0"/>
              <a:t>中国語のわかる日本人が人手で日本語に翻訳したものを正解訳として利用</a:t>
            </a:r>
            <a:endParaRPr kumimoji="1" lang="ja-JP" altLang="en-US" dirty="0"/>
          </a:p>
        </p:txBody>
      </p:sp>
    </p:spTree>
    <p:extLst>
      <p:ext uri="{BB962C8B-B14F-4D97-AF65-F5344CB8AC3E}">
        <p14:creationId xmlns:p14="http://schemas.microsoft.com/office/powerpoint/2010/main" val="2115265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実験設定</a:t>
            </a:r>
            <a:endParaRPr kumimoji="1" lang="ja-JP" altLang="en-US" dirty="0"/>
          </a:p>
        </p:txBody>
      </p:sp>
      <p:sp>
        <p:nvSpPr>
          <p:cNvPr id="3" name="コンテンツ プレースホルダー 2"/>
          <p:cNvSpPr>
            <a:spLocks noGrp="1"/>
          </p:cNvSpPr>
          <p:nvPr>
            <p:ph idx="1"/>
          </p:nvPr>
        </p:nvSpPr>
        <p:spPr>
          <a:xfrm>
            <a:off x="457200" y="1600200"/>
            <a:ext cx="8229600" cy="5029200"/>
          </a:xfrm>
        </p:spPr>
        <p:txBody>
          <a:bodyPr>
            <a:normAutofit lnSpcReduction="10000"/>
          </a:bodyPr>
          <a:lstStyle/>
          <a:p>
            <a:r>
              <a:rPr lang="ja-JP" altLang="en-US" dirty="0"/>
              <a:t>形態素・構文解析器</a:t>
            </a:r>
            <a:endParaRPr lang="en-US" altLang="ja-JP" dirty="0"/>
          </a:p>
          <a:p>
            <a:pPr lvl="1"/>
            <a:r>
              <a:rPr lang="ja-JP" altLang="en-US" dirty="0"/>
              <a:t>中国語：</a:t>
            </a:r>
            <a:r>
              <a:rPr lang="en-US" altLang="ja-JP" dirty="0"/>
              <a:t>in-house</a:t>
            </a:r>
            <a:r>
              <a:rPr lang="ja-JP" altLang="en-US" dirty="0"/>
              <a:t>形態素解析器＋</a:t>
            </a:r>
            <a:r>
              <a:rPr lang="en-US" altLang="ja-JP" dirty="0"/>
              <a:t>CNP</a:t>
            </a:r>
          </a:p>
          <a:p>
            <a:pPr lvl="1"/>
            <a:r>
              <a:rPr lang="ja-JP" altLang="en-US" dirty="0"/>
              <a:t>日本語：</a:t>
            </a:r>
            <a:r>
              <a:rPr lang="en-US" altLang="ja-JP" dirty="0"/>
              <a:t>JUMAN7.0</a:t>
            </a:r>
            <a:r>
              <a:rPr lang="ja-JP" altLang="en-US" dirty="0"/>
              <a:t>＋</a:t>
            </a:r>
            <a:r>
              <a:rPr lang="en-US" altLang="ja-JP" dirty="0"/>
              <a:t>KNP4.0</a:t>
            </a:r>
          </a:p>
          <a:p>
            <a:r>
              <a:rPr lang="ja-JP" altLang="en-US" dirty="0" smtClean="0"/>
              <a:t>評価</a:t>
            </a:r>
            <a:endParaRPr lang="en-US" altLang="ja-JP" dirty="0" smtClean="0"/>
          </a:p>
          <a:p>
            <a:pPr lvl="1"/>
            <a:r>
              <a:rPr lang="en-US" altLang="ja-JP" dirty="0" smtClean="0"/>
              <a:t>BLEU</a:t>
            </a:r>
            <a:r>
              <a:rPr lang="ja-JP" altLang="en-US" dirty="0" smtClean="0"/>
              <a:t>および</a:t>
            </a:r>
            <a:r>
              <a:rPr lang="en-US" altLang="ja-JP" dirty="0" smtClean="0"/>
              <a:t>RIBES</a:t>
            </a:r>
          </a:p>
          <a:p>
            <a:r>
              <a:rPr lang="ja-JP" altLang="en-US" dirty="0" smtClean="0"/>
              <a:t>比較</a:t>
            </a:r>
            <a:endParaRPr lang="en-US" altLang="ja-JP" dirty="0" smtClean="0"/>
          </a:p>
          <a:p>
            <a:pPr lvl="1"/>
            <a:r>
              <a:rPr lang="en-US" altLang="ja-JP" dirty="0" smtClean="0"/>
              <a:t>Moses</a:t>
            </a:r>
            <a:r>
              <a:rPr lang="ja-JP" altLang="en-US" dirty="0" smtClean="0"/>
              <a:t>、</a:t>
            </a:r>
            <a:r>
              <a:rPr lang="en-US" altLang="ja-JP" dirty="0" smtClean="0"/>
              <a:t>2011</a:t>
            </a:r>
            <a:r>
              <a:rPr lang="ja-JP" altLang="en-US" dirty="0" smtClean="0"/>
              <a:t>年</a:t>
            </a:r>
            <a:r>
              <a:rPr lang="en-US" altLang="ja-JP" dirty="0" smtClean="0"/>
              <a:t>8</a:t>
            </a:r>
            <a:r>
              <a:rPr lang="ja-JP" altLang="en-US" dirty="0" smtClean="0"/>
              <a:t>月</a:t>
            </a:r>
            <a:r>
              <a:rPr lang="en-US" altLang="ja-JP" dirty="0" smtClean="0"/>
              <a:t>7</a:t>
            </a:r>
            <a:r>
              <a:rPr lang="ja-JP" altLang="en-US" dirty="0" smtClean="0"/>
              <a:t>日時</a:t>
            </a:r>
            <a:r>
              <a:rPr lang="ja-JP" altLang="en-US" dirty="0"/>
              <a:t>点て</a:t>
            </a:r>
            <a:r>
              <a:rPr lang="ja-JP" altLang="en-US" dirty="0" smtClean="0"/>
              <a:t>゙のチャイナモールの日本語</a:t>
            </a:r>
            <a:r>
              <a:rPr lang="ja-JP" altLang="en-US" dirty="0"/>
              <a:t>文、</a:t>
            </a:r>
            <a:r>
              <a:rPr lang="en-US" altLang="ja-JP" dirty="0" smtClean="0"/>
              <a:t>Yahoo</a:t>
            </a:r>
            <a:r>
              <a:rPr lang="ja-JP" altLang="en-US" dirty="0" smtClean="0"/>
              <a:t>翻訳、</a:t>
            </a:r>
            <a:r>
              <a:rPr lang="en-US" altLang="ja-JP" dirty="0" smtClean="0"/>
              <a:t>Google</a:t>
            </a:r>
            <a:r>
              <a:rPr lang="ja-JP" altLang="en-US" dirty="0" smtClean="0"/>
              <a:t>翻訳</a:t>
            </a:r>
            <a:endParaRPr lang="en-US" altLang="ja-JP" dirty="0" smtClean="0"/>
          </a:p>
          <a:p>
            <a:pPr lvl="1"/>
            <a:r>
              <a:rPr lang="ja-JP" altLang="en-US" dirty="0" smtClean="0"/>
              <a:t>商品名、商品属性、商品説明の各フィールト</a:t>
            </a:r>
            <a:r>
              <a:rPr lang="ja-JP" altLang="en-US" dirty="0"/>
              <a:t>゙ごとの</a:t>
            </a:r>
            <a:r>
              <a:rPr lang="ja-JP" altLang="en-US" dirty="0" smtClean="0"/>
              <a:t>精度</a:t>
            </a:r>
            <a:endParaRPr kumimoji="1" lang="ja-JP" altLang="en-US" dirty="0"/>
          </a:p>
        </p:txBody>
      </p:sp>
    </p:spTree>
    <p:extLst>
      <p:ext uri="{BB962C8B-B14F-4D97-AF65-F5344CB8AC3E}">
        <p14:creationId xmlns:p14="http://schemas.microsoft.com/office/powerpoint/2010/main" val="3251946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実験結果</a:t>
            </a:r>
            <a:endParaRPr kumimoji="1" lang="ja-JP" altLang="en-US" dirty="0"/>
          </a:p>
        </p:txBody>
      </p:sp>
      <p:sp>
        <p:nvSpPr>
          <p:cNvPr id="10" name="テキスト ボックス 9"/>
          <p:cNvSpPr txBox="1"/>
          <p:nvPr/>
        </p:nvSpPr>
        <p:spPr>
          <a:xfrm>
            <a:off x="2017006" y="1524000"/>
            <a:ext cx="1107194" cy="584776"/>
          </a:xfrm>
          <a:prstGeom prst="rect">
            <a:avLst/>
          </a:prstGeom>
          <a:noFill/>
        </p:spPr>
        <p:txBody>
          <a:bodyPr wrap="none" rtlCol="0">
            <a:spAutoFit/>
          </a:bodyPr>
          <a:lstStyle/>
          <a:p>
            <a:r>
              <a:rPr kumimoji="1" lang="en-US" altLang="ja-JP" sz="3200" dirty="0" smtClean="0"/>
              <a:t>BLEU</a:t>
            </a:r>
          </a:p>
        </p:txBody>
      </p:sp>
      <p:sp>
        <p:nvSpPr>
          <p:cNvPr id="11" name="テキスト ボックス 10"/>
          <p:cNvSpPr txBox="1"/>
          <p:nvPr/>
        </p:nvSpPr>
        <p:spPr>
          <a:xfrm>
            <a:off x="6400800" y="1524000"/>
            <a:ext cx="1245253" cy="584776"/>
          </a:xfrm>
          <a:prstGeom prst="rect">
            <a:avLst/>
          </a:prstGeom>
          <a:noFill/>
        </p:spPr>
        <p:txBody>
          <a:bodyPr wrap="none" rtlCol="0">
            <a:spAutoFit/>
          </a:bodyPr>
          <a:lstStyle/>
          <a:p>
            <a:r>
              <a:rPr kumimoji="1" lang="en-US" altLang="ja-JP" sz="3200" dirty="0" smtClean="0"/>
              <a:t>RIBES</a:t>
            </a:r>
          </a:p>
        </p:txBody>
      </p:sp>
      <p:graphicFrame>
        <p:nvGraphicFramePr>
          <p:cNvPr id="7" name="グラフ 6"/>
          <p:cNvGraphicFramePr>
            <a:graphicFrameLocks/>
          </p:cNvGraphicFramePr>
          <p:nvPr>
            <p:extLst>
              <p:ext uri="{D42A27DB-BD31-4B8C-83A1-F6EECF244321}">
                <p14:modId xmlns:p14="http://schemas.microsoft.com/office/powerpoint/2010/main" val="4161535861"/>
              </p:ext>
            </p:extLst>
          </p:nvPr>
        </p:nvGraphicFramePr>
        <p:xfrm>
          <a:off x="76200" y="1905000"/>
          <a:ext cx="4495800" cy="457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グラフ 11"/>
          <p:cNvGraphicFramePr>
            <a:graphicFrameLocks/>
          </p:cNvGraphicFramePr>
          <p:nvPr>
            <p:extLst>
              <p:ext uri="{D42A27DB-BD31-4B8C-83A1-F6EECF244321}">
                <p14:modId xmlns:p14="http://schemas.microsoft.com/office/powerpoint/2010/main" val="285278669"/>
              </p:ext>
            </p:extLst>
          </p:nvPr>
        </p:nvGraphicFramePr>
        <p:xfrm>
          <a:off x="4572000" y="1905000"/>
          <a:ext cx="44958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16284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p:cNvSpPr txBox="1"/>
          <p:nvPr/>
        </p:nvSpPr>
        <p:spPr>
          <a:xfrm>
            <a:off x="4659959" y="4156828"/>
            <a:ext cx="4343400" cy="2677656"/>
          </a:xfrm>
          <a:prstGeom prst="rect">
            <a:avLst/>
          </a:prstGeom>
        </p:spPr>
        <p:style>
          <a:lnRef idx="1">
            <a:schemeClr val="accent3"/>
          </a:lnRef>
          <a:fillRef idx="2">
            <a:schemeClr val="accent3"/>
          </a:fillRef>
          <a:effectRef idx="1">
            <a:schemeClr val="accent3"/>
          </a:effectRef>
          <a:fontRef idx="minor">
            <a:schemeClr val="dk1"/>
          </a:fontRef>
        </p:style>
        <p:txBody>
          <a:bodyPr wrap="square" tIns="0" bIns="0" rtlCol="0">
            <a:spAutoFit/>
          </a:bodyPr>
          <a:lstStyle/>
          <a:p>
            <a:r>
              <a:rPr kumimoji="1" lang="ja-JP" altLang="en-US" sz="2800" dirty="0" smtClean="0"/>
              <a:t>このスタイルの宝貝は皆商品があって、近頃のため出荷量は激増して、お金を支払った後に</a:t>
            </a:r>
            <a:r>
              <a:rPr kumimoji="1" lang="en-US" altLang="ja-JP" sz="2800" dirty="0" smtClean="0"/>
              <a:t>6</a:t>
            </a:r>
            <a:r>
              <a:rPr kumimoji="1" lang="ja-JP" altLang="en-US" sz="2800" dirty="0" smtClean="0"/>
              <a:t>日の出したの。</a:t>
            </a:r>
            <a:endParaRPr kumimoji="1" lang="en-US" altLang="ja-JP" sz="2800" dirty="0" smtClean="0"/>
          </a:p>
          <a:p>
            <a:r>
              <a:rPr kumimoji="1" lang="ja-JP" altLang="en-US" sz="2800" dirty="0" smtClean="0"/>
              <a:t>・・・</a:t>
            </a:r>
            <a:endParaRPr kumimoji="1" lang="ja-JP" altLang="en-US" sz="2800" dirty="0"/>
          </a:p>
        </p:txBody>
      </p:sp>
      <p:pic>
        <p:nvPicPr>
          <p:cNvPr id="4" name="図 3" descr="2012春新作学生風パフ袖肩当てロングスタイルトレンチコート - Yahoo!チャイナモール(7).jpg"/>
          <p:cNvPicPr>
            <a:picLocks noChangeAspect="1"/>
          </p:cNvPicPr>
          <p:nvPr/>
        </p:nvPicPr>
        <p:blipFill>
          <a:blip r:embed="rId3" cstate="print"/>
          <a:stretch>
            <a:fillRect/>
          </a:stretch>
        </p:blipFill>
        <p:spPr>
          <a:xfrm>
            <a:off x="4282" y="55506"/>
            <a:ext cx="4510959" cy="6696744"/>
          </a:xfrm>
          <a:prstGeom prst="rect">
            <a:avLst/>
          </a:prstGeom>
          <a:ln w="19050">
            <a:solidFill>
              <a:schemeClr val="accent1">
                <a:lumMod val="50000"/>
              </a:schemeClr>
            </a:solidFill>
          </a:ln>
        </p:spPr>
      </p:pic>
      <p:sp>
        <p:nvSpPr>
          <p:cNvPr id="5" name="角丸四角形 4"/>
          <p:cNvSpPr/>
          <p:nvPr/>
        </p:nvSpPr>
        <p:spPr bwMode="auto">
          <a:xfrm>
            <a:off x="2699792" y="55506"/>
            <a:ext cx="1729732" cy="352459"/>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wrap="none" tIns="0" bIns="0"/>
          <a:lstStyle/>
          <a:p>
            <a:pPr defTabSz="4176713">
              <a:defRPr/>
            </a:pPr>
            <a:r>
              <a:rPr lang="ja-JP" altLang="en-US" sz="2000" dirty="0">
                <a:solidFill>
                  <a:schemeClr val="tx1"/>
                </a:solidFill>
                <a:latin typeface="Arial" charset="0"/>
              </a:rPr>
              <a:t>中国語ページ</a:t>
            </a:r>
          </a:p>
        </p:txBody>
      </p:sp>
      <p:pic>
        <p:nvPicPr>
          <p:cNvPr id="15" name="図 14" descr="2012春新作学生風パフ袖肩当てロングスタイルトレンチコート - Yahoo!チャイナモール(6) - コピー.jpg"/>
          <p:cNvPicPr>
            <a:picLocks noChangeAspect="1"/>
          </p:cNvPicPr>
          <p:nvPr/>
        </p:nvPicPr>
        <p:blipFill>
          <a:blip r:embed="rId4" cstate="print"/>
          <a:stretch>
            <a:fillRect/>
          </a:stretch>
        </p:blipFill>
        <p:spPr>
          <a:xfrm>
            <a:off x="4531219" y="59002"/>
            <a:ext cx="4612781" cy="4029245"/>
          </a:xfrm>
          <a:prstGeom prst="rect">
            <a:avLst/>
          </a:prstGeom>
          <a:ln w="19050">
            <a:solidFill>
              <a:schemeClr val="accent1">
                <a:lumMod val="50000"/>
              </a:schemeClr>
            </a:solidFill>
          </a:ln>
        </p:spPr>
      </p:pic>
      <p:sp>
        <p:nvSpPr>
          <p:cNvPr id="16" name="角丸四角形 15"/>
          <p:cNvSpPr/>
          <p:nvPr/>
        </p:nvSpPr>
        <p:spPr bwMode="auto">
          <a:xfrm>
            <a:off x="7502594" y="53112"/>
            <a:ext cx="1489006" cy="357056"/>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wrap="none" tIns="0" bIns="0"/>
          <a:lstStyle/>
          <a:p>
            <a:pPr defTabSz="4176713">
              <a:defRPr/>
            </a:pPr>
            <a:r>
              <a:rPr lang="ja-JP" altLang="en-US" sz="2000" dirty="0">
                <a:solidFill>
                  <a:schemeClr val="tx1"/>
                </a:solidFill>
                <a:latin typeface="Arial" charset="0"/>
              </a:rPr>
              <a:t>現状の翻訳</a:t>
            </a:r>
          </a:p>
        </p:txBody>
      </p:sp>
      <p:pic>
        <p:nvPicPr>
          <p:cNvPr id="14" name="図 13" descr="2012春新作学生風パフ袖肩当てロングスタイルトレンチコート - Yahoo!チャイナモール(2).jpg"/>
          <p:cNvPicPr>
            <a:picLocks noChangeAspect="1"/>
          </p:cNvPicPr>
          <p:nvPr/>
        </p:nvPicPr>
        <p:blipFill>
          <a:blip r:embed="rId5" cstate="print"/>
          <a:stretch>
            <a:fillRect/>
          </a:stretch>
        </p:blipFill>
        <p:spPr>
          <a:xfrm>
            <a:off x="4531296" y="2743200"/>
            <a:ext cx="4612704" cy="4016000"/>
          </a:xfrm>
          <a:prstGeom prst="rect">
            <a:avLst/>
          </a:prstGeom>
          <a:ln w="19050">
            <a:solidFill>
              <a:schemeClr val="accent1">
                <a:lumMod val="50000"/>
              </a:schemeClr>
            </a:solidFill>
          </a:ln>
        </p:spPr>
      </p:pic>
      <p:sp>
        <p:nvSpPr>
          <p:cNvPr id="17" name="角丸四角形 16"/>
          <p:cNvSpPr/>
          <p:nvPr/>
        </p:nvSpPr>
        <p:spPr bwMode="auto">
          <a:xfrm>
            <a:off x="7010400" y="2743200"/>
            <a:ext cx="1938342" cy="3534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none" tIns="0" bIns="0"/>
          <a:lstStyle/>
          <a:p>
            <a:pPr defTabSz="4176713">
              <a:defRPr/>
            </a:pPr>
            <a:r>
              <a:rPr lang="ja-JP" altLang="en-US" sz="2000" dirty="0">
                <a:solidFill>
                  <a:schemeClr val="tx1"/>
                </a:solidFill>
                <a:latin typeface="Arial" charset="0"/>
              </a:rPr>
              <a:t>用例ベース翻訳</a:t>
            </a:r>
          </a:p>
        </p:txBody>
      </p:sp>
      <p:sp>
        <p:nvSpPr>
          <p:cNvPr id="2" name="テキスト ボックス 1"/>
          <p:cNvSpPr txBox="1"/>
          <p:nvPr/>
        </p:nvSpPr>
        <p:spPr>
          <a:xfrm>
            <a:off x="4652378" y="77302"/>
            <a:ext cx="4343400" cy="2585323"/>
          </a:xfrm>
          <a:prstGeom prst="rect">
            <a:avLst/>
          </a:prstGeom>
        </p:spPr>
        <p:style>
          <a:lnRef idx="1">
            <a:schemeClr val="accent3"/>
          </a:lnRef>
          <a:fillRef idx="2">
            <a:schemeClr val="accent3"/>
          </a:fillRef>
          <a:effectRef idx="1">
            <a:schemeClr val="accent3"/>
          </a:effectRef>
          <a:fontRef idx="minor">
            <a:schemeClr val="dk1"/>
          </a:fontRef>
        </p:style>
        <p:txBody>
          <a:bodyPr wrap="square" tIns="0" bIns="0" rtlCol="0">
            <a:spAutoFit/>
          </a:bodyPr>
          <a:lstStyle/>
          <a:p>
            <a:r>
              <a:rPr kumimoji="1" lang="ja-JP" altLang="en-US" sz="2800" dirty="0" smtClean="0"/>
              <a:t>この商品は全て在庫があります。最近の出荷量が急増していますありますのでお支払いした</a:t>
            </a:r>
            <a:r>
              <a:rPr kumimoji="1" lang="en-US" altLang="ja-JP" sz="2800" dirty="0" smtClean="0"/>
              <a:t>6</a:t>
            </a:r>
            <a:r>
              <a:rPr kumimoji="1" lang="ja-JP" altLang="en-US" sz="2800" dirty="0" smtClean="0"/>
              <a:t>日後に出荷します。</a:t>
            </a:r>
            <a:endParaRPr kumimoji="1" lang="en-US" altLang="ja-JP" sz="2800" dirty="0" smtClean="0"/>
          </a:p>
          <a:p>
            <a:r>
              <a:rPr kumimoji="1" lang="ja-JP" altLang="en-US" sz="2800" dirty="0" smtClean="0"/>
              <a:t>・・・</a:t>
            </a:r>
            <a:endParaRPr kumimoji="1" lang="ja-JP" altLang="en-US" sz="2800" dirty="0"/>
          </a:p>
        </p:txBody>
      </p:sp>
      <p:sp>
        <p:nvSpPr>
          <p:cNvPr id="10" name="四角形吹き出し 9"/>
          <p:cNvSpPr/>
          <p:nvPr/>
        </p:nvSpPr>
        <p:spPr bwMode="auto">
          <a:xfrm>
            <a:off x="838200" y="5871170"/>
            <a:ext cx="2954655" cy="461665"/>
          </a:xfrm>
          <a:prstGeom prst="wedgeRectCallout">
            <a:avLst>
              <a:gd name="adj1" fmla="val -3150"/>
              <a:gd name="adj2" fmla="val -100632"/>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wrap="none">
            <a:spAutoFit/>
          </a:bodyPr>
          <a:lstStyle/>
          <a:p>
            <a:pPr defTabSz="4176713">
              <a:defRPr/>
            </a:pPr>
            <a:r>
              <a:rPr lang="ja-JP" altLang="en-US" sz="2400" dirty="0">
                <a:solidFill>
                  <a:schemeClr val="tx1"/>
                </a:solidFill>
                <a:latin typeface="Arial" charset="0"/>
              </a:rPr>
              <a:t>会社名（固有名詞）</a:t>
            </a:r>
          </a:p>
        </p:txBody>
      </p:sp>
      <p:sp>
        <p:nvSpPr>
          <p:cNvPr id="11" name="四角形吹き出し 10"/>
          <p:cNvSpPr/>
          <p:nvPr/>
        </p:nvSpPr>
        <p:spPr bwMode="auto">
          <a:xfrm>
            <a:off x="136986" y="4800600"/>
            <a:ext cx="3202920" cy="461665"/>
          </a:xfrm>
          <a:prstGeom prst="wedgeRectCallout">
            <a:avLst>
              <a:gd name="adj1" fmla="val 61166"/>
              <a:gd name="adj2" fmla="val -19091"/>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wrap="none">
            <a:spAutoFit/>
          </a:bodyPr>
          <a:lstStyle/>
          <a:p>
            <a:pPr defTabSz="4176713">
              <a:defRPr/>
            </a:pPr>
            <a:r>
              <a:rPr lang="en-US" altLang="ja-JP" sz="2400" dirty="0" err="1">
                <a:solidFill>
                  <a:schemeClr val="tx1"/>
                </a:solidFill>
                <a:latin typeface="Arial" charset="0"/>
              </a:rPr>
              <a:t>MeiMei</a:t>
            </a:r>
            <a:r>
              <a:rPr lang="ja-JP" altLang="en-US" sz="2400" dirty="0">
                <a:solidFill>
                  <a:schemeClr val="tx1"/>
                </a:solidFill>
                <a:latin typeface="Arial" charset="0"/>
              </a:rPr>
              <a:t>（妹妹）</a:t>
            </a:r>
            <a:r>
              <a:rPr lang="en-US" altLang="ja-JP" sz="2400" dirty="0">
                <a:solidFill>
                  <a:schemeClr val="tx1"/>
                </a:solidFill>
                <a:latin typeface="Arial" charset="0"/>
              </a:rPr>
              <a:t>=</a:t>
            </a:r>
            <a:r>
              <a:rPr lang="ja-JP" altLang="en-US" sz="2400" dirty="0">
                <a:solidFill>
                  <a:schemeClr val="tx1"/>
                </a:solidFill>
                <a:latin typeface="Arial" charset="0"/>
              </a:rPr>
              <a:t>女性</a:t>
            </a:r>
          </a:p>
        </p:txBody>
      </p:sp>
      <p:sp>
        <p:nvSpPr>
          <p:cNvPr id="12" name="四角形吹き出し 11"/>
          <p:cNvSpPr/>
          <p:nvPr/>
        </p:nvSpPr>
        <p:spPr bwMode="auto">
          <a:xfrm>
            <a:off x="2057400" y="1447800"/>
            <a:ext cx="2031325" cy="830997"/>
          </a:xfrm>
          <a:prstGeom prst="wedgeRectCallout">
            <a:avLst>
              <a:gd name="adj1" fmla="val -17091"/>
              <a:gd name="adj2" fmla="val -88548"/>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wrap="none">
            <a:spAutoFit/>
          </a:bodyPr>
          <a:lstStyle/>
          <a:p>
            <a:pPr defTabSz="4176713">
              <a:defRPr/>
            </a:pPr>
            <a:r>
              <a:rPr lang="ja-JP" altLang="en-US" sz="2400" dirty="0">
                <a:solidFill>
                  <a:schemeClr val="tx1"/>
                </a:solidFill>
                <a:latin typeface="Arial" charset="0"/>
              </a:rPr>
              <a:t>名詞句の連続</a:t>
            </a:r>
            <a:endParaRPr lang="en-US" altLang="ja-JP" sz="2400" dirty="0">
              <a:solidFill>
                <a:schemeClr val="tx1"/>
              </a:solidFill>
              <a:latin typeface="Arial" charset="0"/>
            </a:endParaRPr>
          </a:p>
          <a:p>
            <a:pPr defTabSz="4176713">
              <a:defRPr/>
            </a:pPr>
            <a:r>
              <a:rPr lang="ja-JP" altLang="en-US" sz="2400" dirty="0">
                <a:solidFill>
                  <a:schemeClr val="tx1"/>
                </a:solidFill>
                <a:latin typeface="Arial" charset="0"/>
              </a:rPr>
              <a:t>からなる長文</a:t>
            </a:r>
          </a:p>
        </p:txBody>
      </p:sp>
      <p:sp>
        <p:nvSpPr>
          <p:cNvPr id="13" name="四角形吹き出し 12"/>
          <p:cNvSpPr/>
          <p:nvPr/>
        </p:nvSpPr>
        <p:spPr bwMode="auto">
          <a:xfrm>
            <a:off x="2080498" y="2431792"/>
            <a:ext cx="2339102" cy="461665"/>
          </a:xfrm>
          <a:prstGeom prst="wedgeRectCallout">
            <a:avLst>
              <a:gd name="adj1" fmla="val -45469"/>
              <a:gd name="adj2" fmla="val 121563"/>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wrap="none">
            <a:spAutoFit/>
          </a:bodyPr>
          <a:lstStyle/>
          <a:p>
            <a:pPr defTabSz="4176713">
              <a:defRPr/>
            </a:pPr>
            <a:r>
              <a:rPr lang="ja-JP" altLang="en-US" sz="2400" dirty="0">
                <a:solidFill>
                  <a:schemeClr val="tx1"/>
                </a:solidFill>
                <a:latin typeface="Arial" charset="0"/>
              </a:rPr>
              <a:t>短い名詞の羅列</a:t>
            </a:r>
          </a:p>
        </p:txBody>
      </p:sp>
      <p:sp>
        <p:nvSpPr>
          <p:cNvPr id="19" name="四角形吹き出し 18"/>
          <p:cNvSpPr/>
          <p:nvPr/>
        </p:nvSpPr>
        <p:spPr bwMode="auto">
          <a:xfrm>
            <a:off x="381000" y="3581400"/>
            <a:ext cx="3877985" cy="461665"/>
          </a:xfrm>
          <a:prstGeom prst="wedgeRectCallout">
            <a:avLst>
              <a:gd name="adj1" fmla="val 1374"/>
              <a:gd name="adj2" fmla="val 92031"/>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wrap="none">
            <a:spAutoFit/>
          </a:bodyPr>
          <a:lstStyle/>
          <a:p>
            <a:pPr defTabSz="4176713">
              <a:defRPr/>
            </a:pPr>
            <a:r>
              <a:rPr lang="ja-JP" altLang="en-US" sz="2400" dirty="0">
                <a:solidFill>
                  <a:schemeClr val="tx1"/>
                </a:solidFill>
                <a:latin typeface="Arial" charset="0"/>
              </a:rPr>
              <a:t>読点でつながった複数の文</a:t>
            </a:r>
          </a:p>
        </p:txBody>
      </p:sp>
    </p:spTree>
    <p:extLst>
      <p:ext uri="{BB962C8B-B14F-4D97-AF65-F5344CB8AC3E}">
        <p14:creationId xmlns:p14="http://schemas.microsoft.com/office/powerpoint/2010/main" val="4100493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ssolve">
                                      <p:cBhvr>
                                        <p:cTn id="10" dur="500"/>
                                        <p:tgtEl>
                                          <p:spTgt spid="1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dissolve">
                                      <p:cBhvr>
                                        <p:cTn id="13" dur="500"/>
                                        <p:tgtEl>
                                          <p:spTgt spid="19"/>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ssolve">
                                      <p:cBhvr>
                                        <p:cTn id="16" dur="500"/>
                                        <p:tgtEl>
                                          <p:spTgt spid="11"/>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dissolve">
                                      <p:cBhvr>
                                        <p:cTn id="24" dur="500"/>
                                        <p:tgtEl>
                                          <p:spTgt spid="2"/>
                                        </p:tgtEl>
                                      </p:cBhvr>
                                    </p:animEffect>
                                  </p:childTnLst>
                                </p:cTn>
                              </p:par>
                              <p:par>
                                <p:cTn id="25" presetID="9"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dissolve">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animBg="1"/>
      <p:bldP spid="10" grpId="0" animBg="1"/>
      <p:bldP spid="11" grpId="0" animBg="1"/>
      <p:bldP spid="12" grpId="0" animBg="1"/>
      <p:bldP spid="13" grpId="0" animBg="1"/>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まとめと今後の課題</a:t>
            </a:r>
            <a:endParaRPr lang="en-US" altLang="ja-JP" dirty="0"/>
          </a:p>
        </p:txBody>
      </p:sp>
      <p:sp>
        <p:nvSpPr>
          <p:cNvPr id="3" name="コンテンツ プレースホルダー 2"/>
          <p:cNvSpPr>
            <a:spLocks noGrp="1"/>
          </p:cNvSpPr>
          <p:nvPr>
            <p:ph idx="1"/>
          </p:nvPr>
        </p:nvSpPr>
        <p:spPr>
          <a:xfrm>
            <a:off x="457200" y="1600200"/>
            <a:ext cx="8229600" cy="4953000"/>
          </a:xfrm>
        </p:spPr>
        <p:txBody>
          <a:bodyPr>
            <a:normAutofit/>
          </a:bodyPr>
          <a:lstStyle/>
          <a:p>
            <a:r>
              <a:rPr kumimoji="1" lang="ja-JP" altLang="en-US" dirty="0" smtClean="0"/>
              <a:t>コーパスベース機械翻訳による</a:t>
            </a:r>
            <a:r>
              <a:rPr kumimoji="1" lang="en-US" altLang="ja-JP" dirty="0" smtClean="0"/>
              <a:t>EC</a:t>
            </a:r>
            <a:r>
              <a:rPr kumimoji="1" lang="ja-JP" altLang="en-US" dirty="0" smtClean="0"/>
              <a:t>サイトの中日翻訳精度の向上可能性を検討</a:t>
            </a:r>
            <a:endParaRPr kumimoji="1" lang="en-US" altLang="ja-JP" dirty="0" smtClean="0"/>
          </a:p>
          <a:p>
            <a:pPr lvl="1"/>
            <a:r>
              <a:rPr kumimoji="1" lang="ja-JP" altLang="en-US" dirty="0" smtClean="0"/>
              <a:t>大規模対訳コーパスを構築中</a:t>
            </a:r>
            <a:endParaRPr kumimoji="1" lang="en-US" altLang="ja-JP" dirty="0" smtClean="0"/>
          </a:p>
          <a:p>
            <a:pPr lvl="1"/>
            <a:r>
              <a:rPr lang="ja-JP" altLang="en-US" dirty="0" smtClean="0"/>
              <a:t>現状の翻訳を越える可能性は十分にある</a:t>
            </a:r>
            <a:endParaRPr lang="en-US" altLang="ja-JP" dirty="0" smtClean="0"/>
          </a:p>
          <a:p>
            <a:r>
              <a:rPr kumimoji="1" lang="ja-JP" altLang="en-US" dirty="0" smtClean="0"/>
              <a:t>今後の課題</a:t>
            </a:r>
            <a:endParaRPr kumimoji="1" lang="en-US" altLang="ja-JP" dirty="0" smtClean="0"/>
          </a:p>
          <a:p>
            <a:pPr lvl="1"/>
            <a:r>
              <a:rPr lang="ja-JP" altLang="en-US" dirty="0" smtClean="0"/>
              <a:t>顔文字・記号・</a:t>
            </a:r>
            <a:r>
              <a:rPr lang="en-US" altLang="ja-JP" dirty="0" smtClean="0"/>
              <a:t>HTML</a:t>
            </a:r>
            <a:r>
              <a:rPr lang="ja-JP" altLang="en-US" dirty="0" smtClean="0"/>
              <a:t>タグなどの処理</a:t>
            </a:r>
            <a:endParaRPr lang="en-US" altLang="ja-JP" dirty="0" smtClean="0"/>
          </a:p>
          <a:p>
            <a:pPr lvl="1"/>
            <a:r>
              <a:rPr lang="ja-JP" altLang="en-US" dirty="0" smtClean="0"/>
              <a:t>専門用語辞書の構築</a:t>
            </a:r>
            <a:endParaRPr lang="en-US" altLang="ja-JP" dirty="0" smtClean="0"/>
          </a:p>
          <a:p>
            <a:pPr lvl="1"/>
            <a:r>
              <a:rPr lang="ja-JP" altLang="en-US" dirty="0" smtClean="0"/>
              <a:t>文体ごとの翻訳モデル</a:t>
            </a:r>
            <a:endParaRPr lang="en-US" altLang="ja-JP" dirty="0" smtClean="0"/>
          </a:p>
          <a:p>
            <a:pPr lvl="1"/>
            <a:r>
              <a:rPr kumimoji="1" lang="ja-JP" altLang="en-US" dirty="0" smtClean="0"/>
              <a:t>中国語解析器の改善</a:t>
            </a:r>
            <a:endParaRPr kumimoji="1" lang="ja-JP" altLang="en-US" dirty="0"/>
          </a:p>
        </p:txBody>
      </p:sp>
    </p:spTree>
    <p:extLst>
      <p:ext uri="{BB962C8B-B14F-4D97-AF65-F5344CB8AC3E}">
        <p14:creationId xmlns:p14="http://schemas.microsoft.com/office/powerpoint/2010/main" val="3120194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ありがとうございました</a:t>
            </a:r>
            <a:r>
              <a:rPr kumimoji="1" lang="en-US" altLang="ja-JP" dirty="0" smtClean="0"/>
              <a:t/>
            </a:r>
            <a:br>
              <a:rPr kumimoji="1" lang="en-US" altLang="ja-JP" dirty="0" smtClean="0"/>
            </a:br>
            <a:r>
              <a:rPr lang="zh-CN" altLang="en-US" dirty="0" smtClean="0"/>
              <a:t>谢谢</a:t>
            </a:r>
            <a:endParaRPr kumimoji="1" lang="ja-JP" altLang="en-US" dirty="0"/>
          </a:p>
        </p:txBody>
      </p:sp>
      <p:sp>
        <p:nvSpPr>
          <p:cNvPr id="3" name="テキス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995260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latin typeface="+mj-ea"/>
              </a:rPr>
              <a:t>E-</a:t>
            </a:r>
            <a:r>
              <a:rPr kumimoji="1" lang="ja-JP" altLang="en-US" dirty="0" smtClean="0"/>
              <a:t>コマースサイトの発展</a:t>
            </a:r>
            <a:endParaRPr kumimoji="1" lang="ja-JP" altLang="en-US" dirty="0"/>
          </a:p>
        </p:txBody>
      </p:sp>
      <p:pic>
        <p:nvPicPr>
          <p:cNvPr id="6" name="図 5"/>
          <p:cNvPicPr>
            <a:picLocks noChangeAspect="1"/>
          </p:cNvPicPr>
          <p:nvPr/>
        </p:nvPicPr>
        <p:blipFill>
          <a:blip r:embed="rId2"/>
          <a:stretch>
            <a:fillRect/>
          </a:stretch>
        </p:blipFill>
        <p:spPr>
          <a:xfrm>
            <a:off x="0" y="1628800"/>
            <a:ext cx="9144000" cy="3995803"/>
          </a:xfrm>
          <a:prstGeom prst="rect">
            <a:avLst/>
          </a:prstGeom>
        </p:spPr>
      </p:pic>
      <p:sp>
        <p:nvSpPr>
          <p:cNvPr id="7" name="テキスト ボックス 6"/>
          <p:cNvSpPr txBox="1"/>
          <p:nvPr/>
        </p:nvSpPr>
        <p:spPr>
          <a:xfrm>
            <a:off x="2057400" y="6237312"/>
            <a:ext cx="6907088" cy="369332"/>
          </a:xfrm>
          <a:prstGeom prst="rect">
            <a:avLst/>
          </a:prstGeom>
          <a:noFill/>
        </p:spPr>
        <p:txBody>
          <a:bodyPr wrap="square" rtlCol="0">
            <a:spAutoFit/>
          </a:bodyPr>
          <a:lstStyle/>
          <a:p>
            <a:r>
              <a:rPr lang="en-US" altLang="ja-JP" dirty="0" smtClean="0"/>
              <a:t>http://</a:t>
            </a:r>
            <a:r>
              <a:rPr lang="en-US" altLang="ja-JP" dirty="0" err="1" smtClean="0"/>
              <a:t>www.census.gov</a:t>
            </a:r>
            <a:r>
              <a:rPr lang="en-US" altLang="ja-JP" dirty="0"/>
              <a:t>/retail/</a:t>
            </a:r>
            <a:r>
              <a:rPr lang="en-US" altLang="ja-JP" dirty="0" err="1"/>
              <a:t>mrts</a:t>
            </a:r>
            <a:r>
              <a:rPr lang="en-US" altLang="ja-JP" dirty="0"/>
              <a:t>/www/data/</a:t>
            </a:r>
            <a:r>
              <a:rPr lang="en-US" altLang="ja-JP" dirty="0" err="1"/>
              <a:t>pdf</a:t>
            </a:r>
            <a:r>
              <a:rPr lang="en-US" altLang="ja-JP" dirty="0"/>
              <a:t>/</a:t>
            </a:r>
            <a:r>
              <a:rPr lang="en-US" altLang="ja-JP" dirty="0" err="1"/>
              <a:t>ec_current.pdf</a:t>
            </a:r>
            <a:endParaRPr kumimoji="1" lang="ja-JP" altLang="en-US" dirty="0"/>
          </a:p>
        </p:txBody>
      </p:sp>
      <p:sp>
        <p:nvSpPr>
          <p:cNvPr id="9" name="テキスト ボックス 8"/>
          <p:cNvSpPr txBox="1"/>
          <p:nvPr/>
        </p:nvSpPr>
        <p:spPr>
          <a:xfrm>
            <a:off x="6691735" y="5877272"/>
            <a:ext cx="2272753" cy="369332"/>
          </a:xfrm>
          <a:prstGeom prst="rect">
            <a:avLst/>
          </a:prstGeom>
          <a:noFill/>
        </p:spPr>
        <p:txBody>
          <a:bodyPr wrap="none" rtlCol="0">
            <a:spAutoFit/>
          </a:bodyPr>
          <a:lstStyle/>
          <a:p>
            <a:r>
              <a:rPr lang="en-US" altLang="ja-JP" dirty="0" smtClean="0"/>
              <a:t>by U.S. Census Bureau</a:t>
            </a:r>
            <a:endParaRPr kumimoji="1" lang="ja-JP" altLang="en-US" dirty="0"/>
          </a:p>
        </p:txBody>
      </p:sp>
    </p:spTree>
    <p:extLst>
      <p:ext uri="{BB962C8B-B14F-4D97-AF65-F5344CB8AC3E}">
        <p14:creationId xmlns:p14="http://schemas.microsoft.com/office/powerpoint/2010/main" val="3232797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Yahoo! </a:t>
            </a:r>
            <a:r>
              <a:rPr lang="ja-JP" altLang="en-US" smtClean="0"/>
              <a:t>チャイナモール</a:t>
            </a:r>
            <a:endParaRPr kumimoji="1" lang="ja-JP" altLang="en-US"/>
          </a:p>
        </p:txBody>
      </p:sp>
      <p:sp>
        <p:nvSpPr>
          <p:cNvPr id="3" name="コンテンツ プレースホルダー 2"/>
          <p:cNvSpPr>
            <a:spLocks noGrp="1"/>
          </p:cNvSpPr>
          <p:nvPr>
            <p:ph idx="1"/>
          </p:nvPr>
        </p:nvSpPr>
        <p:spPr/>
        <p:txBody>
          <a:bodyPr>
            <a:normAutofit fontScale="92500"/>
          </a:bodyPr>
          <a:lstStyle/>
          <a:p>
            <a:r>
              <a:rPr lang="ja-JP" altLang="en-US" dirty="0" smtClean="0"/>
              <a:t>中国</a:t>
            </a:r>
            <a:r>
              <a:rPr lang="ja-JP" altLang="en-US" dirty="0"/>
              <a:t>最大級の</a:t>
            </a:r>
            <a:r>
              <a:rPr lang="ja-JP" altLang="en-US" dirty="0" smtClean="0"/>
              <a:t>人気</a:t>
            </a:r>
            <a:r>
              <a:rPr lang="en-US" altLang="ja-JP" dirty="0" smtClean="0"/>
              <a:t>EC</a:t>
            </a:r>
            <a:r>
              <a:rPr lang="ja-JP" altLang="en-US" dirty="0" smtClean="0"/>
              <a:t>サイト「淘宝」とヤフー株式会社が提携</a:t>
            </a:r>
            <a:endParaRPr lang="en-US" altLang="ja-JP" dirty="0" smtClean="0"/>
          </a:p>
          <a:p>
            <a:pPr lvl="1"/>
            <a:r>
              <a:rPr lang="ja-JP" altLang="en-US" dirty="0" smtClean="0"/>
              <a:t>中国の商品</a:t>
            </a:r>
            <a:r>
              <a:rPr lang="ja-JP" altLang="en-US" dirty="0"/>
              <a:t>を日本人が日本語で購入で</a:t>
            </a:r>
            <a:r>
              <a:rPr lang="ja-JP" altLang="en-US" dirty="0" smtClean="0"/>
              <a:t>きる</a:t>
            </a:r>
            <a:endParaRPr lang="en-US" altLang="ja-JP" dirty="0" smtClean="0"/>
          </a:p>
          <a:p>
            <a:r>
              <a:rPr lang="ja-JP" altLang="en-US" dirty="0" smtClean="0"/>
              <a:t>中国語から日本語への</a:t>
            </a:r>
            <a:r>
              <a:rPr lang="ja-JP" altLang="en-US" dirty="0" smtClean="0">
                <a:solidFill>
                  <a:srgbClr val="FF0000"/>
                </a:solidFill>
              </a:rPr>
              <a:t>機械翻訳が必須</a:t>
            </a:r>
            <a:endParaRPr lang="en-US" altLang="ja-JP" dirty="0" smtClean="0">
              <a:solidFill>
                <a:srgbClr val="FF0000"/>
              </a:solidFill>
            </a:endParaRPr>
          </a:p>
          <a:p>
            <a:pPr lvl="1"/>
            <a:r>
              <a:rPr lang="ja-JP" altLang="en-US" dirty="0" smtClean="0"/>
              <a:t>商品</a:t>
            </a:r>
            <a:r>
              <a:rPr lang="ja-JP" altLang="en-US" dirty="0"/>
              <a:t>は常に</a:t>
            </a:r>
            <a:r>
              <a:rPr lang="ja-JP" altLang="en-US" dirty="0" smtClean="0"/>
              <a:t>入れ替わる、新しい</a:t>
            </a:r>
            <a:r>
              <a:rPr lang="ja-JP" altLang="en-US" dirty="0"/>
              <a:t>商品が</a:t>
            </a:r>
            <a:r>
              <a:rPr lang="ja-JP" altLang="en-US" dirty="0" smtClean="0"/>
              <a:t>出続ける</a:t>
            </a:r>
            <a:endParaRPr lang="en-US" altLang="ja-JP" dirty="0" smtClean="0"/>
          </a:p>
          <a:p>
            <a:pPr lvl="1"/>
            <a:r>
              <a:rPr lang="ja-JP" altLang="en-US" dirty="0" smtClean="0"/>
              <a:t>人手</a:t>
            </a:r>
            <a:r>
              <a:rPr lang="ja-JP" altLang="en-US" dirty="0"/>
              <a:t>で翻訳し続ける</a:t>
            </a:r>
            <a:r>
              <a:rPr lang="ja-JP" altLang="en-US" dirty="0" smtClean="0"/>
              <a:t>ことは</a:t>
            </a:r>
            <a:r>
              <a:rPr lang="ja-JP" altLang="en-US" dirty="0"/>
              <a:t>極めて</a:t>
            </a:r>
            <a:r>
              <a:rPr lang="ja-JP" altLang="en-US" dirty="0" smtClean="0"/>
              <a:t>高コスト</a:t>
            </a:r>
            <a:endParaRPr lang="en-US" altLang="ja-JP" dirty="0" smtClean="0"/>
          </a:p>
          <a:p>
            <a:r>
              <a:rPr lang="ja-JP" altLang="en-US" dirty="0" smtClean="0"/>
              <a:t>現在はルールヘ</a:t>
            </a:r>
            <a:r>
              <a:rPr lang="ja-JP" altLang="en-US" dirty="0"/>
              <a:t>゙ース機械</a:t>
            </a:r>
            <a:r>
              <a:rPr lang="ja-JP" altLang="en-US" dirty="0" smtClean="0"/>
              <a:t>翻訳</a:t>
            </a:r>
            <a:endParaRPr lang="en-US" altLang="ja-JP" dirty="0" smtClean="0"/>
          </a:p>
          <a:p>
            <a:pPr lvl="1"/>
            <a:r>
              <a:rPr lang="ja-JP" altLang="en-US" dirty="0" smtClean="0"/>
              <a:t>商品</a:t>
            </a:r>
            <a:r>
              <a:rPr lang="ja-JP" altLang="en-US" dirty="0"/>
              <a:t>の概要を</a:t>
            </a:r>
            <a:r>
              <a:rPr lang="ja-JP" altLang="en-US" dirty="0">
                <a:solidFill>
                  <a:srgbClr val="FF0000"/>
                </a:solidFill>
              </a:rPr>
              <a:t>容易に理解できるレベ</a:t>
            </a:r>
            <a:r>
              <a:rPr lang="ja-JP" altLang="en-US" dirty="0" smtClean="0">
                <a:solidFill>
                  <a:srgbClr val="FF0000"/>
                </a:solidFill>
              </a:rPr>
              <a:t>ルではない</a:t>
            </a:r>
            <a:endParaRPr kumimoji="1" lang="ja-JP" altLang="en-US" dirty="0">
              <a:solidFill>
                <a:srgbClr val="FF0000"/>
              </a:solidFill>
            </a:endParaRPr>
          </a:p>
        </p:txBody>
      </p:sp>
      <p:sp>
        <p:nvSpPr>
          <p:cNvPr id="4" name="テキスト ボックス 3"/>
          <p:cNvSpPr txBox="1"/>
          <p:nvPr/>
        </p:nvSpPr>
        <p:spPr>
          <a:xfrm>
            <a:off x="3044502" y="1078488"/>
            <a:ext cx="3057247" cy="369332"/>
          </a:xfrm>
          <a:prstGeom prst="rect">
            <a:avLst/>
          </a:prstGeom>
          <a:noFill/>
        </p:spPr>
        <p:txBody>
          <a:bodyPr wrap="none" rtlCol="0">
            <a:spAutoFit/>
          </a:bodyPr>
          <a:lstStyle/>
          <a:p>
            <a:r>
              <a:rPr kumimoji="1" lang="en-US" altLang="ja-JP" dirty="0"/>
              <a:t>http://</a:t>
            </a:r>
            <a:r>
              <a:rPr kumimoji="1" lang="en-US" altLang="ja-JP" dirty="0" err="1"/>
              <a:t>chinamall.yahoo.co.jp</a:t>
            </a:r>
            <a:r>
              <a:rPr kumimoji="1" lang="en-US" altLang="ja-JP" dirty="0"/>
              <a:t>/</a:t>
            </a:r>
            <a:endParaRPr kumimoji="1" lang="ja-JP" altLang="en-US" dirty="0"/>
          </a:p>
        </p:txBody>
      </p:sp>
    </p:spTree>
    <p:extLst>
      <p:ext uri="{BB962C8B-B14F-4D97-AF65-F5344CB8AC3E}">
        <p14:creationId xmlns:p14="http://schemas.microsoft.com/office/powerpoint/2010/main" val="1233201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dissolve">
                                      <p:cBhvr>
                                        <p:cTn id="10" dur="500"/>
                                        <p:tgtEl>
                                          <p:spTgt spid="3">
                                            <p:txEl>
                                              <p:pRg st="3" end="3"/>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dissolve">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dissolve">
                                      <p:cBhvr>
                                        <p:cTn id="18" dur="500"/>
                                        <p:tgtEl>
                                          <p:spTgt spid="3">
                                            <p:txEl>
                                              <p:pRg st="5" end="5"/>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dissolve">
                                      <p:cBhvr>
                                        <p:cTn id="2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Yahoo! </a:t>
            </a:r>
            <a:r>
              <a:rPr kumimoji="1" lang="ja-JP" altLang="en-US" dirty="0" smtClean="0"/>
              <a:t>チャイナモール</a:t>
            </a:r>
            <a:endParaRPr kumimoji="1" lang="ja-JP" altLang="en-US" dirty="0"/>
          </a:p>
        </p:txBody>
      </p:sp>
      <p:pic>
        <p:nvPicPr>
          <p:cNvPr id="8" name="図 7" descr="【2012 春 新 修身】 - Yahoo!チャイナモール.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2816" y="-27384"/>
            <a:ext cx="14611742" cy="8397552"/>
          </a:xfrm>
          <a:prstGeom prst="rect">
            <a:avLst/>
          </a:prstGeom>
        </p:spPr>
      </p:pic>
    </p:spTree>
    <p:extLst>
      <p:ext uri="{BB962C8B-B14F-4D97-AF65-F5344CB8AC3E}">
        <p14:creationId xmlns:p14="http://schemas.microsoft.com/office/powerpoint/2010/main" val="647346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2012春新作学生風パフ袖肩当てロングスタイルトレンチコート - Yahoo!チャイナモール(7).jpg"/>
          <p:cNvPicPr>
            <a:picLocks noChangeAspect="1"/>
          </p:cNvPicPr>
          <p:nvPr/>
        </p:nvPicPr>
        <p:blipFill>
          <a:blip r:embed="rId3" cstate="print"/>
          <a:stretch>
            <a:fillRect/>
          </a:stretch>
        </p:blipFill>
        <p:spPr>
          <a:xfrm>
            <a:off x="4282" y="55506"/>
            <a:ext cx="4510959" cy="6696744"/>
          </a:xfrm>
          <a:prstGeom prst="rect">
            <a:avLst/>
          </a:prstGeom>
          <a:ln w="19050">
            <a:solidFill>
              <a:schemeClr val="accent1">
                <a:lumMod val="50000"/>
              </a:schemeClr>
            </a:solidFill>
          </a:ln>
        </p:spPr>
      </p:pic>
      <p:sp>
        <p:nvSpPr>
          <p:cNvPr id="5" name="角丸四角形 4"/>
          <p:cNvSpPr/>
          <p:nvPr/>
        </p:nvSpPr>
        <p:spPr bwMode="auto">
          <a:xfrm>
            <a:off x="2699792" y="55506"/>
            <a:ext cx="1729732" cy="352459"/>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wrap="none" tIns="0" bIns="0"/>
          <a:lstStyle/>
          <a:p>
            <a:pPr defTabSz="4176713">
              <a:defRPr/>
            </a:pPr>
            <a:r>
              <a:rPr lang="ja-JP" altLang="en-US" sz="2000" dirty="0">
                <a:solidFill>
                  <a:schemeClr val="tx1"/>
                </a:solidFill>
                <a:latin typeface="Arial" charset="0"/>
              </a:rPr>
              <a:t>中国語ページ</a:t>
            </a:r>
          </a:p>
        </p:txBody>
      </p:sp>
      <p:sp>
        <p:nvSpPr>
          <p:cNvPr id="6" name="角丸四角形 384"/>
          <p:cNvSpPr>
            <a:spLocks noChangeArrowheads="1"/>
          </p:cNvSpPr>
          <p:nvPr/>
        </p:nvSpPr>
        <p:spPr bwMode="auto">
          <a:xfrm>
            <a:off x="2039976" y="618430"/>
            <a:ext cx="2426058" cy="493444"/>
          </a:xfrm>
          <a:prstGeom prst="roundRect">
            <a:avLst>
              <a:gd name="adj" fmla="val 16667"/>
            </a:avLst>
          </a:prstGeom>
          <a:noFill/>
          <a:ln w="25400" algn="ctr">
            <a:solidFill>
              <a:srgbClr val="FF0000"/>
            </a:solidFill>
            <a:round/>
            <a:headEnd/>
            <a:tailEnd/>
          </a:ln>
        </p:spPr>
        <p:txBody>
          <a:bodyPr/>
          <a:lstStyle/>
          <a:p>
            <a:pPr defTabSz="4176713"/>
            <a:endParaRPr lang="ja-JP" altLang="en-US"/>
          </a:p>
        </p:txBody>
      </p:sp>
      <p:sp>
        <p:nvSpPr>
          <p:cNvPr id="7" name="角丸四角形 385"/>
          <p:cNvSpPr>
            <a:spLocks noChangeArrowheads="1"/>
          </p:cNvSpPr>
          <p:nvPr/>
        </p:nvSpPr>
        <p:spPr bwMode="auto">
          <a:xfrm>
            <a:off x="48256" y="3145538"/>
            <a:ext cx="4229520" cy="845904"/>
          </a:xfrm>
          <a:prstGeom prst="roundRect">
            <a:avLst>
              <a:gd name="adj" fmla="val 16667"/>
            </a:avLst>
          </a:prstGeom>
          <a:noFill/>
          <a:ln w="25400" algn="ctr">
            <a:solidFill>
              <a:srgbClr val="FF0000"/>
            </a:solidFill>
            <a:round/>
            <a:headEnd/>
            <a:tailEnd/>
          </a:ln>
        </p:spPr>
        <p:txBody>
          <a:bodyPr/>
          <a:lstStyle/>
          <a:p>
            <a:pPr defTabSz="4176713"/>
            <a:endParaRPr lang="ja-JP" altLang="en-US"/>
          </a:p>
        </p:txBody>
      </p:sp>
      <p:sp>
        <p:nvSpPr>
          <p:cNvPr id="8" name="角丸四角形 386"/>
          <p:cNvSpPr>
            <a:spLocks noChangeArrowheads="1"/>
          </p:cNvSpPr>
          <p:nvPr/>
        </p:nvSpPr>
        <p:spPr bwMode="auto">
          <a:xfrm>
            <a:off x="0" y="4083799"/>
            <a:ext cx="4394028" cy="3155201"/>
          </a:xfrm>
          <a:prstGeom prst="roundRect">
            <a:avLst>
              <a:gd name="adj" fmla="val 6333"/>
            </a:avLst>
          </a:prstGeom>
          <a:noFill/>
          <a:ln w="25400" algn="ctr">
            <a:solidFill>
              <a:srgbClr val="FF0000"/>
            </a:solidFill>
            <a:round/>
            <a:headEnd/>
            <a:tailEnd/>
          </a:ln>
        </p:spPr>
        <p:txBody>
          <a:bodyPr/>
          <a:lstStyle/>
          <a:p>
            <a:pPr defTabSz="4176713"/>
            <a:endParaRPr lang="ja-JP" altLang="en-US"/>
          </a:p>
        </p:txBody>
      </p:sp>
      <p:pic>
        <p:nvPicPr>
          <p:cNvPr id="15" name="図 14" descr="2012春新作学生風パフ袖肩当てロングスタイルトレンチコート - Yahoo!チャイナモール(6) - コピー.jpg"/>
          <p:cNvPicPr>
            <a:picLocks noChangeAspect="1"/>
          </p:cNvPicPr>
          <p:nvPr/>
        </p:nvPicPr>
        <p:blipFill>
          <a:blip r:embed="rId4" cstate="print"/>
          <a:stretch>
            <a:fillRect/>
          </a:stretch>
        </p:blipFill>
        <p:spPr>
          <a:xfrm>
            <a:off x="4531219" y="59002"/>
            <a:ext cx="4612781" cy="4029245"/>
          </a:xfrm>
          <a:prstGeom prst="rect">
            <a:avLst/>
          </a:prstGeom>
          <a:ln w="19050">
            <a:solidFill>
              <a:schemeClr val="accent1">
                <a:lumMod val="50000"/>
              </a:schemeClr>
            </a:solidFill>
          </a:ln>
        </p:spPr>
      </p:pic>
      <p:sp>
        <p:nvSpPr>
          <p:cNvPr id="16" name="角丸四角形 15"/>
          <p:cNvSpPr/>
          <p:nvPr/>
        </p:nvSpPr>
        <p:spPr bwMode="auto">
          <a:xfrm>
            <a:off x="7502594" y="53112"/>
            <a:ext cx="1489006" cy="357056"/>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wrap="none" tIns="0" bIns="0"/>
          <a:lstStyle/>
          <a:p>
            <a:pPr defTabSz="4176713">
              <a:defRPr/>
            </a:pPr>
            <a:r>
              <a:rPr lang="ja-JP" altLang="en-US" sz="2000" dirty="0">
                <a:solidFill>
                  <a:schemeClr val="tx1"/>
                </a:solidFill>
                <a:latin typeface="Arial" charset="0"/>
              </a:rPr>
              <a:t>現状の翻訳</a:t>
            </a:r>
          </a:p>
        </p:txBody>
      </p:sp>
      <p:sp>
        <p:nvSpPr>
          <p:cNvPr id="2" name="テキスト ボックス 1"/>
          <p:cNvSpPr txBox="1"/>
          <p:nvPr/>
        </p:nvSpPr>
        <p:spPr>
          <a:xfrm>
            <a:off x="4659959" y="4156828"/>
            <a:ext cx="4343400" cy="2677656"/>
          </a:xfrm>
          <a:prstGeom prst="rect">
            <a:avLst/>
          </a:prstGeom>
        </p:spPr>
        <p:style>
          <a:lnRef idx="1">
            <a:schemeClr val="accent3"/>
          </a:lnRef>
          <a:fillRef idx="2">
            <a:schemeClr val="accent3"/>
          </a:fillRef>
          <a:effectRef idx="1">
            <a:schemeClr val="accent3"/>
          </a:effectRef>
          <a:fontRef idx="minor">
            <a:schemeClr val="dk1"/>
          </a:fontRef>
        </p:style>
        <p:txBody>
          <a:bodyPr wrap="square" tIns="0" bIns="0" rtlCol="0">
            <a:spAutoFit/>
          </a:bodyPr>
          <a:lstStyle/>
          <a:p>
            <a:r>
              <a:rPr kumimoji="1" lang="ja-JP" altLang="en-US" sz="2800" dirty="0" smtClean="0"/>
              <a:t>このスタイルの宝貝は皆商品があって、近頃のため出荷量は激増して、お金を支払った後に</a:t>
            </a:r>
            <a:r>
              <a:rPr kumimoji="1" lang="en-US" altLang="ja-JP" sz="2800" dirty="0" smtClean="0"/>
              <a:t>6</a:t>
            </a:r>
            <a:r>
              <a:rPr kumimoji="1" lang="ja-JP" altLang="en-US" sz="2800" dirty="0" smtClean="0"/>
              <a:t>日の出したの。</a:t>
            </a:r>
            <a:endParaRPr kumimoji="1" lang="en-US" altLang="ja-JP" sz="2800" dirty="0" smtClean="0"/>
          </a:p>
          <a:p>
            <a:r>
              <a:rPr kumimoji="1" lang="ja-JP" altLang="en-US" sz="2800" dirty="0" smtClean="0"/>
              <a:t>・・・</a:t>
            </a:r>
            <a:endParaRPr kumimoji="1" lang="ja-JP" altLang="en-US" sz="2800" dirty="0"/>
          </a:p>
        </p:txBody>
      </p:sp>
      <p:sp>
        <p:nvSpPr>
          <p:cNvPr id="3" name="角丸四角形吹き出し 2"/>
          <p:cNvSpPr/>
          <p:nvPr/>
        </p:nvSpPr>
        <p:spPr>
          <a:xfrm>
            <a:off x="2204279" y="1470422"/>
            <a:ext cx="2061204" cy="510778"/>
          </a:xfrm>
          <a:prstGeom prst="wedgeRoundRectCallout">
            <a:avLst>
              <a:gd name="adj1" fmla="val -36470"/>
              <a:gd name="adj2" fmla="val -114756"/>
              <a:gd name="adj3" fmla="val 16667"/>
            </a:avLst>
          </a:prstGeom>
        </p:spPr>
        <p:style>
          <a:lnRef idx="1">
            <a:schemeClr val="accent5"/>
          </a:lnRef>
          <a:fillRef idx="3">
            <a:schemeClr val="accent5"/>
          </a:fillRef>
          <a:effectRef idx="2">
            <a:schemeClr val="accent5"/>
          </a:effectRef>
          <a:fontRef idx="minor">
            <a:schemeClr val="lt1"/>
          </a:fontRef>
        </p:style>
        <p:txBody>
          <a:bodyPr wrap="none" rtlCol="0" anchor="ctr">
            <a:spAutoFit/>
          </a:bodyPr>
          <a:lstStyle/>
          <a:p>
            <a:pPr algn="ctr"/>
            <a:r>
              <a:rPr kumimoji="1" lang="ja-JP" altLang="en-US" sz="2400" dirty="0" smtClean="0"/>
              <a:t>商品タイトル</a:t>
            </a:r>
            <a:endParaRPr kumimoji="1" lang="ja-JP" altLang="en-US" sz="2400" dirty="0"/>
          </a:p>
        </p:txBody>
      </p:sp>
      <p:sp>
        <p:nvSpPr>
          <p:cNvPr id="11" name="角丸四角形吹き出し 10"/>
          <p:cNvSpPr/>
          <p:nvPr/>
        </p:nvSpPr>
        <p:spPr>
          <a:xfrm>
            <a:off x="2657951" y="2362200"/>
            <a:ext cx="1456849" cy="510778"/>
          </a:xfrm>
          <a:prstGeom prst="wedgeRoundRectCallout">
            <a:avLst>
              <a:gd name="adj1" fmla="val -55034"/>
              <a:gd name="adj2" fmla="val 103937"/>
              <a:gd name="adj3" fmla="val 16667"/>
            </a:avLst>
          </a:prstGeom>
        </p:spPr>
        <p:style>
          <a:lnRef idx="1">
            <a:schemeClr val="accent5"/>
          </a:lnRef>
          <a:fillRef idx="3">
            <a:schemeClr val="accent5"/>
          </a:fillRef>
          <a:effectRef idx="2">
            <a:schemeClr val="accent5"/>
          </a:effectRef>
          <a:fontRef idx="minor">
            <a:schemeClr val="lt1"/>
          </a:fontRef>
        </p:style>
        <p:txBody>
          <a:bodyPr wrap="none" rtlCol="0" anchor="ctr">
            <a:spAutoFit/>
          </a:bodyPr>
          <a:lstStyle/>
          <a:p>
            <a:pPr algn="ctr"/>
            <a:r>
              <a:rPr kumimoji="1" lang="ja-JP" altLang="en-US" sz="2400" dirty="0" smtClean="0"/>
              <a:t>商品属性</a:t>
            </a:r>
            <a:endParaRPr kumimoji="1" lang="ja-JP" altLang="en-US" sz="2400" dirty="0"/>
          </a:p>
        </p:txBody>
      </p:sp>
      <p:sp>
        <p:nvSpPr>
          <p:cNvPr id="12" name="角丸四角形吹き出し 11"/>
          <p:cNvSpPr/>
          <p:nvPr/>
        </p:nvSpPr>
        <p:spPr>
          <a:xfrm>
            <a:off x="2657951" y="3352800"/>
            <a:ext cx="1456849" cy="510778"/>
          </a:xfrm>
          <a:prstGeom prst="wedgeRoundRectCallout">
            <a:avLst>
              <a:gd name="adj1" fmla="val -52613"/>
              <a:gd name="adj2" fmla="val 94729"/>
              <a:gd name="adj3" fmla="val 16667"/>
            </a:avLst>
          </a:prstGeom>
        </p:spPr>
        <p:style>
          <a:lnRef idx="1">
            <a:schemeClr val="accent5"/>
          </a:lnRef>
          <a:fillRef idx="3">
            <a:schemeClr val="accent5"/>
          </a:fillRef>
          <a:effectRef idx="2">
            <a:schemeClr val="accent5"/>
          </a:effectRef>
          <a:fontRef idx="minor">
            <a:schemeClr val="lt1"/>
          </a:fontRef>
        </p:style>
        <p:txBody>
          <a:bodyPr wrap="none" rtlCol="0" anchor="ctr">
            <a:spAutoFit/>
          </a:bodyPr>
          <a:lstStyle/>
          <a:p>
            <a:pPr algn="ctr"/>
            <a:r>
              <a:rPr kumimoji="1" lang="ja-JP" altLang="en-US" sz="2400" dirty="0" smtClean="0"/>
              <a:t>商品説明</a:t>
            </a:r>
            <a:endParaRPr kumimoji="1" lang="ja-JP" altLang="en-US" sz="2400" dirty="0"/>
          </a:p>
        </p:txBody>
      </p:sp>
    </p:spTree>
    <p:extLst>
      <p:ext uri="{BB962C8B-B14F-4D97-AF65-F5344CB8AC3E}">
        <p14:creationId xmlns:p14="http://schemas.microsoft.com/office/powerpoint/2010/main" val="4109187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dissolve">
                                      <p:cBhvr>
                                        <p:cTn id="16" dur="500"/>
                                        <p:tgtEl>
                                          <p:spTgt spid="3"/>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dissolve">
                                      <p:cBhvr>
                                        <p:cTn id="27" dur="500"/>
                                        <p:tgtEl>
                                          <p:spTgt spid="2"/>
                                        </p:tgtEl>
                                      </p:cBhvr>
                                    </p:animEffect>
                                  </p:childTnLst>
                                </p:cTn>
                              </p:par>
                              <p:par>
                                <p:cTn id="28" presetID="9" presetClass="entr" presetSubtype="0"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dissolve">
                                      <p:cBhvr>
                                        <p:cTn id="30" dur="500"/>
                                        <p:tgtEl>
                                          <p:spTgt spid="15"/>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dissolve">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6" grpId="0" animBg="1"/>
      <p:bldP spid="2" grpId="0" animBg="1"/>
      <p:bldP spid="3"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チャイナモール 訳 - Google 検索.jpg"/>
          <p:cNvPicPr>
            <a:picLocks noChangeAspect="1"/>
          </p:cNvPicPr>
          <p:nvPr/>
        </p:nvPicPr>
        <p:blipFill rotWithShape="1">
          <a:blip r:embed="rId2">
            <a:extLst>
              <a:ext uri="{28A0092B-C50C-407E-A947-70E740481C1C}">
                <a14:useLocalDpi xmlns:a14="http://schemas.microsoft.com/office/drawing/2010/main" val="0"/>
              </a:ext>
            </a:extLst>
          </a:blip>
          <a:srcRect l="7736" t="1620" r="37578" b="60147"/>
          <a:stretch/>
        </p:blipFill>
        <p:spPr>
          <a:xfrm>
            <a:off x="0" y="1"/>
            <a:ext cx="9144000" cy="9372599"/>
          </a:xfrm>
          <a:prstGeom prst="rect">
            <a:avLst/>
          </a:prstGeom>
        </p:spPr>
      </p:pic>
    </p:spTree>
    <p:extLst>
      <p:ext uri="{BB962C8B-B14F-4D97-AF65-F5344CB8AC3E}">
        <p14:creationId xmlns:p14="http://schemas.microsoft.com/office/powerpoint/2010/main" val="1197264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共同研究概要</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a:t>ヤフー株式会社と京都大学は</a:t>
            </a:r>
            <a:r>
              <a:rPr lang="ja-JP" altLang="en-US" dirty="0" smtClean="0"/>
              <a:t>平成</a:t>
            </a:r>
            <a:r>
              <a:rPr lang="en-US" altLang="ja-JP" dirty="0" smtClean="0"/>
              <a:t>23</a:t>
            </a:r>
            <a:r>
              <a:rPr lang="ja-JP" altLang="en-US" dirty="0" smtClean="0"/>
              <a:t>年度より</a:t>
            </a:r>
            <a:r>
              <a:rPr lang="ja-JP" altLang="en-US" dirty="0"/>
              <a:t>共同研究を</a:t>
            </a:r>
            <a:r>
              <a:rPr lang="ja-JP" altLang="en-US" dirty="0" smtClean="0"/>
              <a:t>開始</a:t>
            </a:r>
            <a:endParaRPr lang="en-US" altLang="ja-JP" dirty="0" smtClean="0"/>
          </a:p>
          <a:p>
            <a:pPr lvl="1"/>
            <a:r>
              <a:rPr lang="en-US" altLang="ja-JP" dirty="0" smtClean="0"/>
              <a:t>EC</a:t>
            </a:r>
            <a:r>
              <a:rPr lang="ja-JP" altLang="en-US" dirty="0" smtClean="0"/>
              <a:t>サイトト</a:t>
            </a:r>
            <a:r>
              <a:rPr lang="ja-JP" altLang="en-US" dirty="0"/>
              <a:t>゙</a:t>
            </a:r>
            <a:r>
              <a:rPr lang="ja-JP" altLang="en-US" dirty="0" smtClean="0"/>
              <a:t>メイン対訳コーハ</a:t>
            </a:r>
            <a:r>
              <a:rPr lang="ja-JP" altLang="en-US" dirty="0"/>
              <a:t>゚</a:t>
            </a:r>
            <a:r>
              <a:rPr lang="ja-JP" altLang="en-US" dirty="0" smtClean="0"/>
              <a:t>スの構築</a:t>
            </a:r>
            <a:endParaRPr lang="en-US" altLang="ja-JP" dirty="0" smtClean="0"/>
          </a:p>
          <a:p>
            <a:pPr lvl="1"/>
            <a:r>
              <a:rPr lang="ja-JP" altLang="en-US" dirty="0" smtClean="0"/>
              <a:t>コーハ</a:t>
            </a:r>
            <a:r>
              <a:rPr lang="ja-JP" altLang="en-US" dirty="0"/>
              <a:t>゚スベース（特に用例</a:t>
            </a:r>
            <a:r>
              <a:rPr lang="ja-JP" altLang="en-US" dirty="0" smtClean="0"/>
              <a:t>ベース）機械翻訳に</a:t>
            </a:r>
            <a:r>
              <a:rPr lang="ja-JP" altLang="en-US" dirty="0"/>
              <a:t>よる中日機械翻訳</a:t>
            </a:r>
            <a:r>
              <a:rPr lang="ja-JP" altLang="en-US" dirty="0" smtClean="0"/>
              <a:t>精度</a:t>
            </a:r>
            <a:r>
              <a:rPr lang="ja-JP" altLang="en-US" dirty="0"/>
              <a:t>の向上可能性を</a:t>
            </a:r>
            <a:r>
              <a:rPr lang="ja-JP" altLang="en-US" dirty="0" smtClean="0"/>
              <a:t>検討</a:t>
            </a:r>
            <a:endParaRPr lang="en-US" altLang="ja-JP" dirty="0" smtClean="0"/>
          </a:p>
          <a:p>
            <a:r>
              <a:rPr lang="ja-JP" altLang="en-US" dirty="0" smtClean="0"/>
              <a:t>用例ヘ</a:t>
            </a:r>
            <a:r>
              <a:rPr lang="ja-JP" altLang="en-US" dirty="0"/>
              <a:t>゙ース機械翻訳は限られたドメイン・似たドメイン</a:t>
            </a:r>
            <a:r>
              <a:rPr lang="ja-JP" altLang="en-US" dirty="0" smtClean="0"/>
              <a:t>の翻訳</a:t>
            </a:r>
            <a:r>
              <a:rPr lang="ja-JP" altLang="en-US" dirty="0"/>
              <a:t>において非常に</a:t>
            </a:r>
            <a:r>
              <a:rPr lang="ja-JP" altLang="en-US" dirty="0" smtClean="0"/>
              <a:t>有効</a:t>
            </a:r>
            <a:endParaRPr lang="en-US" altLang="ja-JP" dirty="0" smtClean="0"/>
          </a:p>
          <a:p>
            <a:pPr lvl="1"/>
            <a:r>
              <a:rPr lang="ja-JP" altLang="en-US" dirty="0" smtClean="0"/>
              <a:t>自動車マニュアル</a:t>
            </a:r>
            <a:r>
              <a:rPr lang="ja-JP" altLang="en-US" dirty="0"/>
              <a:t>の英日翻訳などにおいて既存の統計翻訳よりも</a:t>
            </a:r>
            <a:r>
              <a:rPr lang="ja-JP" altLang="en-US" dirty="0" smtClean="0"/>
              <a:t>高精度</a:t>
            </a:r>
            <a:r>
              <a:rPr lang="ja-JP" altLang="en-US" dirty="0"/>
              <a:t>な翻訳を</a:t>
            </a:r>
            <a:r>
              <a:rPr lang="ja-JP" altLang="en-US" dirty="0" smtClean="0"/>
              <a:t>生成可能</a:t>
            </a:r>
            <a:endParaRPr kumimoji="1" lang="ja-JP" altLang="en-US" dirty="0"/>
          </a:p>
        </p:txBody>
      </p:sp>
    </p:spTree>
    <p:extLst>
      <p:ext uri="{BB962C8B-B14F-4D97-AF65-F5344CB8AC3E}">
        <p14:creationId xmlns:p14="http://schemas.microsoft.com/office/powerpoint/2010/main" val="3620829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用例ベース機械翻訳概要</a:t>
            </a:r>
            <a:endParaRPr kumimoji="1" lang="ja-JP" altLang="en-US" dirty="0"/>
          </a:p>
        </p:txBody>
      </p:sp>
      <p:sp>
        <p:nvSpPr>
          <p:cNvPr id="6" name="コンテンツ プレースホルダー 5"/>
          <p:cNvSpPr>
            <a:spLocks noGrp="1"/>
          </p:cNvSpPr>
          <p:nvPr>
            <p:ph idx="1"/>
          </p:nvPr>
        </p:nvSpPr>
        <p:spPr/>
        <p:txBody>
          <a:bodyPr/>
          <a:lstStyle/>
          <a:p>
            <a:endParaRPr kumimoji="1" lang="ja-JP" altLang="en-US"/>
          </a:p>
        </p:txBody>
      </p:sp>
      <p:pic>
        <p:nvPicPr>
          <p:cNvPr id="7" name="図 6"/>
          <p:cNvPicPr>
            <a:picLocks noChangeAspect="1"/>
          </p:cNvPicPr>
          <p:nvPr/>
        </p:nvPicPr>
        <p:blipFill>
          <a:blip r:embed="rId2"/>
          <a:stretch>
            <a:fillRect/>
          </a:stretch>
        </p:blipFill>
        <p:spPr>
          <a:xfrm>
            <a:off x="0" y="1346200"/>
            <a:ext cx="12157758" cy="5511800"/>
          </a:xfrm>
          <a:prstGeom prst="rect">
            <a:avLst/>
          </a:prstGeom>
        </p:spPr>
      </p:pic>
    </p:spTree>
    <p:extLst>
      <p:ext uri="{BB962C8B-B14F-4D97-AF65-F5344CB8AC3E}">
        <p14:creationId xmlns:p14="http://schemas.microsoft.com/office/powerpoint/2010/main" val="3883547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79382E-6 3.95559E-6 L -0.3143 0.003 " pathEditMode="relative" rAng="0" ptsTypes="AA">
                                      <p:cBhvr>
                                        <p:cTn id="6" dur="1000" fill="hold"/>
                                        <p:tgtEl>
                                          <p:spTgt spid="7"/>
                                        </p:tgtEl>
                                        <p:attrNameLst>
                                          <p:attrName>ppt_x</p:attrName>
                                          <p:attrName>ppt_y</p:attrName>
                                        </p:attrNameLst>
                                      </p:cBhvr>
                                      <p:rCtr x="-15724" y="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扇">
  <a:themeElements>
    <a:clrScheme name="扇">
      <a:dk1>
        <a:sysClr val="windowText" lastClr="000000"/>
      </a:dk1>
      <a:lt1>
        <a:sysClr val="window" lastClr="FFFFFF"/>
      </a:lt1>
      <a:dk2>
        <a:srgbClr val="2F2F2F"/>
      </a:dk2>
      <a:lt2>
        <a:srgbClr val="FFFFF4"/>
      </a:lt2>
      <a:accent1>
        <a:srgbClr val="918415"/>
      </a:accent1>
      <a:accent2>
        <a:srgbClr val="C47546"/>
      </a:accent2>
      <a:accent3>
        <a:srgbClr val="AFB591"/>
      </a:accent3>
      <a:accent4>
        <a:srgbClr val="B9945B"/>
      </a:accent4>
      <a:accent5>
        <a:srgbClr val="85ADBC"/>
      </a:accent5>
      <a:accent6>
        <a:srgbClr val="E5B440"/>
      </a:accent6>
      <a:hlink>
        <a:srgbClr val="00D5D5"/>
      </a:hlink>
      <a:folHlink>
        <a:srgbClr val="DD00DD"/>
      </a:folHlink>
    </a:clrScheme>
    <a:fontScheme name="扇">
      <a:majorFont>
        <a:latin typeface="Franklin Gothic Medium"/>
        <a:ea typeface=""/>
        <a:cs typeface=""/>
        <a:font script="Jpan" typeface="ヒラギノ角ゴ Pro W6"/>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ヒラギノ角ゴ Pro W6"/>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扇">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shade val="70000"/>
                <a:satMod val="1000000"/>
              </a:schemeClr>
            </a:gs>
            <a:gs pos="31000">
              <a:schemeClr val="phClr">
                <a:shade val="85000"/>
                <a:satMod val="450000"/>
              </a:schemeClr>
            </a:gs>
            <a:gs pos="100000">
              <a:schemeClr val="phClr">
                <a:tint val="70000"/>
                <a:satMod val="300000"/>
              </a:schemeClr>
            </a:gs>
          </a:gsLst>
          <a:path path="circle">
            <a:fillToRect l="50000" t="150000" r="50000"/>
          </a:path>
        </a:gradFill>
        <a:blipFill>
          <a:blip xmlns:r="http://schemas.openxmlformats.org/officeDocument/2006/relationships" r:embed="rId2">
            <a:duotone>
              <a:schemeClr val="phClr">
                <a:tint val="100000"/>
                <a:shade val="70000"/>
                <a:hueMod val="100000"/>
                <a:satMod val="100000"/>
              </a:schemeClr>
              <a:schemeClr val="phClr">
                <a:tint val="90000"/>
                <a:shade val="100000"/>
                <a:hueMod val="100000"/>
                <a:satMod val="100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7B6F2769-7194-4217-93D3-3AF3A4742282}">
  <ds:schemaRefs>
    <ds:schemaRef ds:uri="http://schemas.microsoft.com/office/2006/metadata/properties"/>
    <ds:schemaRef ds:uri="http://schemas.microsoft.com/office/infopath/2007/PartnerControls"/>
    <ds:schemaRef ds:uri="http://schemas.microsoft.com/sharepoint/v3/fields"/>
  </ds:schemaRefs>
</ds:datastoreItem>
</file>

<file path=docProps/app.xml><?xml version="1.0" encoding="utf-8"?>
<Properties xmlns="http://schemas.openxmlformats.org/officeDocument/2006/extended-properties" xmlns:vt="http://schemas.openxmlformats.org/officeDocument/2006/docPropsVTypes">
  <Template>扇.thmx</Template>
  <TotalTime>5008</TotalTime>
  <Words>1291</Words>
  <Application>Microsoft Macintosh PowerPoint</Application>
  <PresentationFormat>画面に合わせる (4:3)</PresentationFormat>
  <Paragraphs>187</Paragraphs>
  <Slides>28</Slides>
  <Notes>4</Notes>
  <HiddenSlides>0</HiddenSlides>
  <MMClips>0</MMClips>
  <ScaleCrop>false</ScaleCrop>
  <HeadingPairs>
    <vt:vector size="4" baseType="variant">
      <vt:variant>
        <vt:lpstr>テーマ</vt:lpstr>
      </vt:variant>
      <vt:variant>
        <vt:i4>1</vt:i4>
      </vt:variant>
      <vt:variant>
        <vt:lpstr>スライド タイトル</vt:lpstr>
      </vt:variant>
      <vt:variant>
        <vt:i4>28</vt:i4>
      </vt:variant>
    </vt:vector>
  </HeadingPairs>
  <TitlesOfParts>
    <vt:vector size="29" baseType="lpstr">
      <vt:lpstr>扇</vt:lpstr>
      <vt:lpstr>言語横断ECサイトにおける 翻訳精度改善に向けた取り組み</vt:lpstr>
      <vt:lpstr>目次</vt:lpstr>
      <vt:lpstr>E-コマースサイトの発展</vt:lpstr>
      <vt:lpstr>Yahoo! チャイナモール</vt:lpstr>
      <vt:lpstr>Yahoo! チャイナモール</vt:lpstr>
      <vt:lpstr>PowerPoint プレゼンテーション</vt:lpstr>
      <vt:lpstr>PowerPoint プレゼンテーション</vt:lpstr>
      <vt:lpstr>共同研究概要</vt:lpstr>
      <vt:lpstr>用例ベース機械翻訳概要</vt:lpstr>
      <vt:lpstr>目次</vt:lpstr>
      <vt:lpstr>対訳コーパスの構築</vt:lpstr>
      <vt:lpstr>中→日翻訳の注意点・問題点</vt:lpstr>
      <vt:lpstr>ファッション特有の表現</vt:lpstr>
      <vt:lpstr>ECサイト特有の表現</vt:lpstr>
      <vt:lpstr>文化の違いによる表現の差異</vt:lpstr>
      <vt:lpstr>日本語では不自然な複合名詞</vt:lpstr>
      <vt:lpstr>専門用語・固有名詞</vt:lpstr>
      <vt:lpstr>読点でつながる中国語</vt:lpstr>
      <vt:lpstr>翻訳会社との意思疎通</vt:lpstr>
      <vt:lpstr>高品質な対訳コーパス構築</vt:lpstr>
      <vt:lpstr>それでも誤りは避けられない</vt:lpstr>
      <vt:lpstr>翻訳実験</vt:lpstr>
      <vt:lpstr>実験設定</vt:lpstr>
      <vt:lpstr>実験設定</vt:lpstr>
      <vt:lpstr>実験結果</vt:lpstr>
      <vt:lpstr>PowerPoint プレゼンテーション</vt:lpstr>
      <vt:lpstr>まとめと今後の課題</vt:lpstr>
      <vt:lpstr>ありがとうございました 谢谢</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中澤 敏明</cp:lastModifiedBy>
  <cp:revision>106</cp:revision>
  <dcterms:created xsi:type="dcterms:W3CDTF">2010-04-12T23:12:02Z</dcterms:created>
  <dcterms:modified xsi:type="dcterms:W3CDTF">2012-03-15T01:42:33Z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