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57" r:id="rId4"/>
    <p:sldId id="259" r:id="rId5"/>
    <p:sldId id="258" r:id="rId6"/>
    <p:sldId id="262" r:id="rId7"/>
    <p:sldId id="266" r:id="rId8"/>
    <p:sldId id="265" r:id="rId9"/>
    <p:sldId id="278" r:id="rId10"/>
    <p:sldId id="279" r:id="rId11"/>
    <p:sldId id="261" r:id="rId12"/>
    <p:sldId id="264" r:id="rId13"/>
    <p:sldId id="268" r:id="rId14"/>
    <p:sldId id="267" r:id="rId15"/>
    <p:sldId id="269" r:id="rId16"/>
    <p:sldId id="281" r:id="rId17"/>
    <p:sldId id="270" r:id="rId18"/>
    <p:sldId id="271" r:id="rId19"/>
    <p:sldId id="272" r:id="rId20"/>
    <p:sldId id="273" r:id="rId21"/>
    <p:sldId id="274" r:id="rId22"/>
    <p:sldId id="282" r:id="rId23"/>
    <p:sldId id="276" r:id="rId24"/>
    <p:sldId id="277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8" autoAdjust="0"/>
  </p:normalViewPr>
  <p:slideViewPr>
    <p:cSldViewPr snapToGrid="0">
      <p:cViewPr varScale="1">
        <p:scale>
          <a:sx n="74" d="100"/>
          <a:sy n="74" d="100"/>
        </p:scale>
        <p:origin x="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6A9BC-D1AC-4794-AD5B-67E965E6E66B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E4F9-271A-4E8B-A7C3-A5CC7AA82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6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95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527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8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37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49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36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922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40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E4F9-271A-4E8B-A7C3-A5CC7AA82C5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55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FC05-C11E-4408-ACE9-3FA05CCB99BC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82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D90C-FF2E-4224-AB20-48299D52C981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1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3647-C31B-45AF-A59E-E1E3E708BBDC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8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FC7F-EFEC-4B13-B846-C9D2CF80A31C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47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E814-F8DF-483B-A013-A70769C80911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1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01EF-6B2F-4975-B0CD-64D571A44CEF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4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A2A22-DC8D-4269-934F-216F3026A828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48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84B0-D301-4E80-8BB5-39A79A908425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36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5E78-EEDD-4577-BCCC-84514929E661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50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77B0-94C3-4FA4-88E9-818CD17D88EF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48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923B-8B18-4E03-A455-4AF1869CFCB8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F6C2-909D-460C-B530-66601545512B}" type="datetime1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5C37-4FA7-4FE2-BA12-1E2B7C25A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94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800" b="1" dirty="0" smtClean="0"/>
              <a:t>Similar Southeast Asian Languages:</a:t>
            </a:r>
            <a:br>
              <a:rPr lang="en-US" altLang="ja-JP" sz="4800" b="1" dirty="0" smtClean="0"/>
            </a:br>
            <a:r>
              <a:rPr lang="en-US" altLang="ja-JP" sz="4800" b="1" dirty="0" smtClean="0"/>
              <a:t>Corpus-Based Case Study</a:t>
            </a:r>
            <a:r>
              <a:rPr lang="ja-JP" altLang="en-US" sz="4800" b="1" dirty="0"/>
              <a:t> </a:t>
            </a:r>
            <a:r>
              <a:rPr lang="en-US" altLang="ja-JP" sz="4800" b="1" dirty="0" smtClean="0"/>
              <a:t>on</a:t>
            </a:r>
            <a:br>
              <a:rPr lang="en-US" altLang="ja-JP" sz="4800" b="1" dirty="0" smtClean="0"/>
            </a:br>
            <a:r>
              <a:rPr lang="en-US" altLang="ja-JP" sz="4800" b="1" dirty="0" smtClean="0"/>
              <a:t>Thai-Laotian and Malay-Indonesian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altLang="ja-JP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en-US" altLang="ja-JP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altLang="ja-JP" sz="2000" b="1" i="1" dirty="0" smtClean="0">
                <a:solidFill>
                  <a:schemeClr val="bg1">
                    <a:lumMod val="75000"/>
                  </a:schemeClr>
                </a:solidFill>
              </a:rPr>
              <a:t>Chenchen </a:t>
            </a:r>
            <a:r>
              <a:rPr lang="en-US" altLang="ja-JP" sz="2000" b="1" i="1" dirty="0">
                <a:solidFill>
                  <a:schemeClr val="bg1">
                    <a:lumMod val="75000"/>
                  </a:schemeClr>
                </a:solidFill>
              </a:rPr>
              <a:t>Ding, Masao </a:t>
            </a:r>
            <a:r>
              <a:rPr lang="en-US" altLang="ja-JP" sz="2000" b="1" i="1" dirty="0" err="1">
                <a:solidFill>
                  <a:schemeClr val="bg1">
                    <a:lumMod val="75000"/>
                  </a:schemeClr>
                </a:solidFill>
              </a:rPr>
              <a:t>Utiyama</a:t>
            </a:r>
            <a:r>
              <a:rPr lang="en-US" altLang="ja-JP" sz="2000" b="1" i="1" dirty="0">
                <a:solidFill>
                  <a:schemeClr val="bg1">
                    <a:lumMod val="75000"/>
                  </a:schemeClr>
                </a:solidFill>
              </a:rPr>
              <a:t>, Eiichiro </a:t>
            </a:r>
            <a:r>
              <a:rPr lang="en-US" altLang="ja-JP" sz="2000" b="1" i="1" dirty="0" err="1" smtClean="0">
                <a:solidFill>
                  <a:schemeClr val="bg1">
                    <a:lumMod val="75000"/>
                  </a:schemeClr>
                </a:solidFill>
              </a:rPr>
              <a:t>Sumita</a:t>
            </a:r>
            <a:endParaRPr lang="en-US" altLang="ja-JP" sz="2000" b="1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en-US" altLang="ja-JP" sz="2000" b="1" i="1" dirty="0">
                <a:solidFill>
                  <a:schemeClr val="bg1">
                    <a:lumMod val="75000"/>
                  </a:schemeClr>
                </a:solidFill>
              </a:rPr>
              <a:t>Advanced Translation Technology Laboratory, </a:t>
            </a:r>
            <a:r>
              <a:rPr lang="en-US" altLang="ja-JP" sz="2000" b="1" i="1" dirty="0" smtClean="0">
                <a:solidFill>
                  <a:schemeClr val="bg1">
                    <a:lumMod val="75000"/>
                  </a:schemeClr>
                </a:solidFill>
              </a:rPr>
              <a:t>ASTREC, NICT, Japan</a:t>
            </a:r>
            <a:endParaRPr kumimoji="1" lang="ja-JP" altLang="en-US" sz="20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1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 Languages in ALT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URL</a:t>
            </a:r>
          </a:p>
          <a:p>
            <a:pPr lvl="1"/>
            <a:r>
              <a:rPr lang="en-US" altLang="ja-JP" sz="2000" dirty="0" smtClean="0">
                <a:latin typeface="Consolas" panose="020B0609020204030204" pitchFamily="49" charset="0"/>
              </a:rPr>
              <a:t>en.wikinews.org/wiki/2007_Rugby_World_Cup:_Italy_31_-_5_Portugal</a:t>
            </a:r>
          </a:p>
          <a:p>
            <a:r>
              <a:rPr lang="en-US" altLang="ja-JP" dirty="0" smtClean="0"/>
              <a:t>Laotian and Thai translations</a:t>
            </a:r>
          </a:p>
          <a:p>
            <a:pPr marL="457200" lvl="1" indent="0">
              <a:buNone/>
            </a:pPr>
            <a:endParaRPr lang="en-US" altLang="ja-JP" i="1" dirty="0" smtClean="0"/>
          </a:p>
          <a:p>
            <a:pPr marL="457200" lvl="1" indent="0">
              <a:buNone/>
            </a:pPr>
            <a:r>
              <a:rPr lang="lo-LA" altLang="ja-JP" i="1" dirty="0" smtClean="0"/>
              <a:t>ອິຕາລີໄດ້ເສ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ຍໃຫ້ປ໊ອກ</a:t>
            </a:r>
            <a:r>
              <a:rPr lang="lo-LA" altLang="ja-JP" i="1" dirty="0" smtClean="0"/>
              <a:t>ຕຸ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ຍ</a:t>
            </a:r>
            <a:r>
              <a:rPr lang="lo-LA" altLang="ja-JP" i="1" dirty="0" smtClean="0"/>
              <a:t>ກ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ານ</a:t>
            </a:r>
            <a:r>
              <a:rPr lang="lo-LA" altLang="ja-JP" i="1" dirty="0" smtClean="0"/>
              <a:t>31ຕໍ່5ໃນ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ພູລ</a:t>
            </a:r>
            <a:r>
              <a:rPr lang="en-US" altLang="ja-JP" i="1" dirty="0" smtClean="0"/>
              <a:t>C</a:t>
            </a:r>
            <a:r>
              <a:rPr lang="lo-LA" altLang="ja-JP" i="1" dirty="0" smtClean="0"/>
              <a:t>ຂອງກາ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ນ</a:t>
            </a:r>
            <a:r>
              <a:rPr lang="lo-LA" altLang="ja-JP" i="1" dirty="0" smtClean="0"/>
              <a:t>ແຂ່ງຂັນຣັກບີ້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ລະດັບໂລກ</a:t>
            </a:r>
            <a:r>
              <a:rPr lang="lo-LA" altLang="ja-JP" i="1" dirty="0" smtClean="0"/>
              <a:t>ປີ2007ທີ່ປາກເດແພຣັງປາຣີປ</a:t>
            </a:r>
            <a:r>
              <a:rPr lang="lo-LA" altLang="ja-JP" i="1" dirty="0" smtClean="0">
                <a:solidFill>
                  <a:schemeClr val="bg1">
                    <a:lumMod val="85000"/>
                  </a:schemeClr>
                </a:solidFill>
              </a:rPr>
              <a:t>ະເທດຝຣັ່ງ.</a:t>
            </a:r>
            <a:endParaRPr lang="en-US" altLang="ja-JP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  <a:p>
            <a:pPr marL="457200" lvl="1" indent="0">
              <a:buNone/>
            </a:pPr>
            <a:r>
              <a:rPr lang="th-TH" altLang="ja-JP" i="1" dirty="0" smtClean="0"/>
              <a:t>อิตาลีได้เอ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าชนะโปร</a:t>
            </a:r>
            <a:r>
              <a:rPr lang="th-TH" altLang="ja-JP" i="1" dirty="0" smtClean="0"/>
              <a:t>ตุ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เ</a:t>
            </a:r>
            <a:r>
              <a:rPr lang="th-TH" altLang="ja-JP" i="1" dirty="0" smtClean="0"/>
              <a:t>ก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สด้วยคะแนน</a:t>
            </a:r>
            <a:r>
              <a:rPr lang="th-TH" altLang="ja-JP" i="1" dirty="0" smtClean="0"/>
              <a:t>31ต่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อ</a:t>
            </a:r>
            <a:r>
              <a:rPr lang="th-TH" altLang="ja-JP" i="1" dirty="0" smtClean="0"/>
              <a:t>5ใน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กลุ่ม</a:t>
            </a:r>
            <a:r>
              <a:rPr lang="en-US" altLang="ja-JP" i="1" dirty="0" smtClean="0"/>
              <a:t>c</a:t>
            </a:r>
            <a:r>
              <a:rPr lang="th-TH" altLang="ja-JP" i="1" dirty="0" smtClean="0"/>
              <a:t>ของกา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ร</a:t>
            </a:r>
            <a:r>
              <a:rPr lang="th-TH" altLang="ja-JP" i="1" dirty="0" smtClean="0"/>
              <a:t>แข่งขันรักบี้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เวิลด์คัพ</a:t>
            </a:r>
            <a:r>
              <a:rPr lang="th-TH" altLang="ja-JP" i="1" dirty="0" smtClean="0"/>
              <a:t>ปี2007ที่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สนาม</a:t>
            </a:r>
            <a:r>
              <a:rPr lang="th-TH" altLang="ja-JP" i="1" dirty="0" smtClean="0"/>
              <a:t>ปา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ร์</a:t>
            </a:r>
            <a:r>
              <a:rPr lang="th-TH" altLang="ja-JP" i="1" dirty="0" smtClean="0"/>
              <a:t>กเดแพร็ง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ส์ที่กรุง</a:t>
            </a:r>
            <a:r>
              <a:rPr lang="th-TH" altLang="ja-JP" i="1" dirty="0" smtClean="0"/>
              <a:t>ปารี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ส</a:t>
            </a:r>
            <a:r>
              <a:rPr lang="th-TH" altLang="ja-JP" i="1" dirty="0" smtClean="0"/>
              <a:t>ป</a:t>
            </a:r>
            <a:r>
              <a:rPr lang="th-TH" altLang="ja-JP" i="1" dirty="0" smtClean="0">
                <a:solidFill>
                  <a:schemeClr val="bg1">
                    <a:lumMod val="85000"/>
                  </a:schemeClr>
                </a:solidFill>
              </a:rPr>
              <a:t>ระเ</a:t>
            </a:r>
            <a:endParaRPr lang="en-US" altLang="ja-JP" i="1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Processing Similar Languages in NLP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Translation between Catalan and Spanish</a:t>
            </a:r>
          </a:p>
          <a:p>
            <a:pPr lvl="1"/>
            <a:r>
              <a:rPr lang="en-US" altLang="ja-JP" dirty="0"/>
              <a:t>Can we translate </a:t>
            </a:r>
            <a:r>
              <a:rPr lang="en-US" altLang="ja-JP" dirty="0" smtClean="0"/>
              <a:t>letters? D. </a:t>
            </a:r>
            <a:r>
              <a:rPr lang="en-US" altLang="ja-JP" dirty="0" err="1" smtClean="0"/>
              <a:t>Vilar</a:t>
            </a:r>
            <a:r>
              <a:rPr lang="en-US" altLang="ja-JP" dirty="0" smtClean="0"/>
              <a:t> et al., 2007, WMT</a:t>
            </a:r>
          </a:p>
          <a:p>
            <a:r>
              <a:rPr lang="en-US" altLang="ja-JP" dirty="0" smtClean="0"/>
              <a:t>Translation between Japanese and Korean</a:t>
            </a:r>
          </a:p>
          <a:p>
            <a:pPr lvl="1"/>
            <a:r>
              <a:rPr lang="en-US" altLang="ja-JP" dirty="0" smtClean="0"/>
              <a:t>The last years’ WAT</a:t>
            </a:r>
          </a:p>
          <a:p>
            <a:pPr lvl="1"/>
            <a:r>
              <a:rPr lang="en-US" altLang="ja-JP" dirty="0" smtClean="0"/>
              <a:t>Character-based processing</a:t>
            </a:r>
          </a:p>
          <a:p>
            <a:r>
              <a:rPr kumimoji="1" lang="en-US" altLang="ja-JP" dirty="0" smtClean="0"/>
              <a:t>Apply SMT techniques on Japanese to Burmese</a:t>
            </a:r>
          </a:p>
          <a:p>
            <a:pPr lvl="1"/>
            <a:r>
              <a:rPr lang="en-US" altLang="ja-JP" dirty="0" smtClean="0"/>
              <a:t>Empirical dependency-based </a:t>
            </a:r>
            <a:r>
              <a:rPr lang="en-US" altLang="ja-JP" dirty="0"/>
              <a:t>head finalization for statistical </a:t>
            </a:r>
            <a:r>
              <a:rPr lang="en-US" altLang="ja-JP" dirty="0" smtClean="0"/>
              <a:t>Chinese-</a:t>
            </a:r>
            <a:r>
              <a:rPr lang="en-US" altLang="ja-JP" dirty="0"/>
              <a:t>, </a:t>
            </a:r>
            <a:r>
              <a:rPr lang="en-US" altLang="ja-JP" dirty="0" smtClean="0"/>
              <a:t>English-</a:t>
            </a:r>
            <a:r>
              <a:rPr lang="en-US" altLang="ja-JP" dirty="0"/>
              <a:t>, and </a:t>
            </a:r>
            <a:r>
              <a:rPr lang="en-US" altLang="ja-JP" dirty="0" smtClean="0"/>
              <a:t>French-to-</a:t>
            </a:r>
            <a:r>
              <a:rPr lang="en-US" altLang="ja-JP" dirty="0"/>
              <a:t>M</a:t>
            </a:r>
            <a:r>
              <a:rPr lang="en-US" altLang="ja-JP" dirty="0" smtClean="0"/>
              <a:t>yanmar (Burmese</a:t>
            </a:r>
            <a:r>
              <a:rPr lang="en-US" altLang="ja-JP" dirty="0"/>
              <a:t>) </a:t>
            </a:r>
            <a:r>
              <a:rPr lang="en-US" altLang="ja-JP" dirty="0" smtClean="0"/>
              <a:t>MT. C. Ding et al. 2014, IWSLT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Two Southeast Asian Language Pairs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Thai-Laotian</a:t>
            </a:r>
          </a:p>
          <a:p>
            <a:pPr lvl="1"/>
            <a:r>
              <a:rPr lang="en-US" altLang="zh-CN" dirty="0" smtClean="0"/>
              <a:t>T</a:t>
            </a:r>
            <a:r>
              <a:rPr lang="en-US" altLang="ja-JP" dirty="0" smtClean="0"/>
              <a:t>onal </a:t>
            </a:r>
            <a:r>
              <a:rPr lang="en-US" altLang="ja-JP" dirty="0"/>
              <a:t>languages from the Tai-Kadai language </a:t>
            </a:r>
            <a:r>
              <a:rPr lang="en-US" altLang="ja-JP" dirty="0" smtClean="0"/>
              <a:t>family, </a:t>
            </a:r>
            <a:r>
              <a:rPr lang="en-US" altLang="ja-JP" dirty="0"/>
              <a:t>mutually intelligible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Abugida writing systems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tymologically related words</a:t>
            </a:r>
          </a:p>
          <a:p>
            <a:pPr lvl="1"/>
            <a:r>
              <a:rPr lang="en-US" altLang="ja-JP" dirty="0"/>
              <a:t>I</a:t>
            </a:r>
            <a:r>
              <a:rPr lang="en-US" altLang="ja-JP" dirty="0" smtClean="0"/>
              <a:t>solating in morphology, h</a:t>
            </a:r>
            <a:r>
              <a:rPr kumimoji="1" lang="en-US" altLang="ja-JP" dirty="0" smtClean="0"/>
              <a:t>ead-initial in syntax </a:t>
            </a:r>
          </a:p>
          <a:p>
            <a:r>
              <a:rPr lang="en-US" altLang="ja-JP" dirty="0" smtClean="0"/>
              <a:t>Malay-Indonesian</a:t>
            </a:r>
          </a:p>
          <a:p>
            <a:pPr lvl="1"/>
            <a:r>
              <a:rPr lang="en-US" altLang="ja-JP" dirty="0" smtClean="0"/>
              <a:t>From Austronesian </a:t>
            </a:r>
            <a:r>
              <a:rPr lang="en-US" altLang="ja-JP" dirty="0"/>
              <a:t>languages </a:t>
            </a:r>
            <a:r>
              <a:rPr lang="en-US" altLang="ja-JP" dirty="0" smtClean="0"/>
              <a:t>family</a:t>
            </a:r>
            <a:r>
              <a:rPr lang="en-US" altLang="ja-JP" dirty="0"/>
              <a:t>,</a:t>
            </a:r>
            <a:r>
              <a:rPr lang="en-US" altLang="ja-JP" dirty="0" smtClean="0"/>
              <a:t> mutually intelligible</a:t>
            </a:r>
          </a:p>
          <a:p>
            <a:pPr lvl="1"/>
            <a:r>
              <a:rPr kumimoji="1" lang="en-US" altLang="zh-CN" dirty="0" smtClean="0"/>
              <a:t>Using </a:t>
            </a:r>
            <a:r>
              <a:rPr kumimoji="1" lang="en-US" altLang="ja-JP" dirty="0" smtClean="0"/>
              <a:t>Latin scripts</a:t>
            </a:r>
          </a:p>
          <a:p>
            <a:pPr lvl="1"/>
            <a:r>
              <a:rPr lang="en-US" altLang="ja-JP" dirty="0" smtClean="0"/>
              <a:t>“Different registers of one language” 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3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and Pre-processing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Raw translations from ALT</a:t>
            </a:r>
          </a:p>
          <a:p>
            <a:pPr lvl="1"/>
            <a:r>
              <a:rPr kumimoji="1" lang="en-US" altLang="ja-JP" dirty="0" smtClean="0"/>
              <a:t>Sentences : train / dev / test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18,000 / 1,000 / 1,000 </a:t>
            </a:r>
          </a:p>
          <a:p>
            <a:pPr lvl="1"/>
            <a:r>
              <a:rPr lang="en-US" altLang="ja-JP" dirty="0" smtClean="0"/>
              <a:t>Tokens: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Simple tokenization for Malay and Indonesian</a:t>
            </a:r>
          </a:p>
          <a:p>
            <a:pPr lvl="1"/>
            <a:r>
              <a:rPr lang="en-US" altLang="ja-JP" dirty="0" smtClean="0"/>
              <a:t>Punctuation marks detached </a:t>
            </a:r>
          </a:p>
          <a:p>
            <a:r>
              <a:rPr kumimoji="1" lang="en-US" altLang="ja-JP" dirty="0" smtClean="0"/>
              <a:t>Unbreakable unit segmentation for Thai and Laotian</a:t>
            </a:r>
          </a:p>
          <a:p>
            <a:pPr lvl="1"/>
            <a:r>
              <a:rPr lang="en-US" altLang="ja-JP" dirty="0" smtClean="0"/>
              <a:t>Dependent diacritics attached to independent letters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0402" y="2760413"/>
            <a:ext cx="6512401" cy="130005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Word Order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Kendall’s tau on Thai and Laotian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857" y="2378093"/>
            <a:ext cx="8102286" cy="3246402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5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Word Order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Kendall’s tau on Malay and Indonesian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57" y="2378093"/>
            <a:ext cx="8102286" cy="324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 Comparison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Kendall’s tau on Japanese-English and English-French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57" y="2378093"/>
            <a:ext cx="8102286" cy="324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Uncertainty</a:t>
            </a:r>
            <a:r>
              <a:rPr kumimoji="1" lang="en-US" altLang="ja-JP" dirty="0" smtClean="0"/>
              <a:t> in Token Correspondence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Thai tokens</a:t>
            </a:r>
          </a:p>
          <a:p>
            <a:r>
              <a:rPr kumimoji="1" lang="en-US" altLang="ja-JP" dirty="0" smtClean="0"/>
              <a:t>Y-axis: Entropy on corresponding Laotian tokens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5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Uncertainty in Token Correspondence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Laotian tokens</a:t>
            </a:r>
          </a:p>
          <a:p>
            <a:r>
              <a:rPr kumimoji="1" lang="en-US" altLang="ja-JP" dirty="0" smtClean="0"/>
              <a:t>Y-axis: Entropy on corresponding Thai tokens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Uncertainty in Token Correspondence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Malay tokens</a:t>
            </a:r>
          </a:p>
          <a:p>
            <a:r>
              <a:rPr kumimoji="1" lang="en-US" altLang="ja-JP" dirty="0" smtClean="0"/>
              <a:t>Y-axis: Entropy on corresponding Indonesian tokens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9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</a:t>
            </a:r>
            <a:r>
              <a:rPr lang="en-US" altLang="ja-JP" dirty="0" smtClean="0"/>
              <a:t>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For similar languages</a:t>
            </a:r>
          </a:p>
          <a:p>
            <a:pPr lvl="1"/>
            <a:r>
              <a:rPr kumimoji="1" lang="en-US" altLang="ja-JP" dirty="0" smtClean="0"/>
              <a:t>Specific and efficient approaches can be designed</a:t>
            </a:r>
          </a:p>
          <a:p>
            <a:pPr lvl="1"/>
            <a:r>
              <a:rPr lang="en-US" altLang="ja-JP" dirty="0" smtClean="0"/>
              <a:t>Techniques on well-studied languages can be applied to low-resourced ones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How to measure the similarity</a:t>
            </a:r>
          </a:p>
          <a:p>
            <a:pPr lvl="1"/>
            <a:r>
              <a:rPr lang="en-US" altLang="ja-JP" dirty="0" smtClean="0"/>
              <a:t>Scripts: 	related or comparable writing systems	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similar letters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Vocabulary: etymologically related words		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similar spellings</a:t>
            </a:r>
          </a:p>
          <a:p>
            <a:pPr lvl="1"/>
            <a:r>
              <a:rPr lang="en-US" altLang="ja-JP" dirty="0" smtClean="0"/>
              <a:t>Syntax:	phrase / sentence structure</a:t>
            </a:r>
            <a:r>
              <a:rPr lang="en-US" altLang="ja-JP" dirty="0"/>
              <a:t>	</a:t>
            </a:r>
            <a:r>
              <a:rPr lang="en-US" altLang="ja-JP" dirty="0" smtClean="0"/>
              <a:t>		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similar word orders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Uncertainty in Token Correspondence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</a:t>
            </a:r>
            <a:r>
              <a:rPr lang="en-US" altLang="ja-JP" dirty="0"/>
              <a:t>I</a:t>
            </a:r>
            <a:r>
              <a:rPr lang="en-US" altLang="ja-JP" dirty="0" smtClean="0"/>
              <a:t>ndonesian tokens</a:t>
            </a:r>
          </a:p>
          <a:p>
            <a:r>
              <a:rPr kumimoji="1" lang="en-US" altLang="ja-JP" dirty="0" smtClean="0"/>
              <a:t>Y-axis: Entropy on corresponding Malay tokens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4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For Comparison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Japanese characters</a:t>
            </a:r>
          </a:p>
          <a:p>
            <a:r>
              <a:rPr kumimoji="1" lang="en-US" altLang="ja-JP" dirty="0" smtClean="0"/>
              <a:t>Y-axis: Entropy on corresponding Korean characters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For Comparison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X-axis: log probability of Japanese tokens</a:t>
            </a:r>
          </a:p>
          <a:p>
            <a:r>
              <a:rPr kumimoji="1" lang="en-US" altLang="ja-JP" dirty="0" smtClean="0"/>
              <a:t>Y-axis: Entropy on corresponding </a:t>
            </a:r>
            <a:r>
              <a:rPr lang="en-US" altLang="ja-JP" dirty="0" smtClean="0"/>
              <a:t>English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word</a:t>
            </a:r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895" y="2801010"/>
            <a:ext cx="6751905" cy="3375953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22</a:t>
            </a:fld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274" y="2801009"/>
            <a:ext cx="6759526" cy="33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Experimental Results from SMT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Moses PB-based SMT</a:t>
            </a:r>
          </a:p>
          <a:p>
            <a:pPr lvl="1"/>
            <a:r>
              <a:rPr lang="en-US" altLang="ja-JP" dirty="0" smtClean="0"/>
              <a:t>The parallel data in ALT is not sufficient for a practical system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→ </a:t>
            </a:r>
            <a:r>
              <a:rPr lang="en-US" altLang="ja-JP" dirty="0" smtClean="0"/>
              <a:t>E</a:t>
            </a:r>
            <a:r>
              <a:rPr kumimoji="1" lang="en-US" altLang="ja-JP" dirty="0" smtClean="0"/>
              <a:t>xperiments to investigate the reordering requirement in translation</a:t>
            </a:r>
          </a:p>
          <a:p>
            <a:pPr marL="457200" lvl="1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999" y="3568361"/>
            <a:ext cx="7776001" cy="2030063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4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similarities between Thai-Laotian and Malay-Indonesian</a:t>
            </a:r>
          </a:p>
          <a:p>
            <a:pPr lvl="1"/>
            <a:r>
              <a:rPr lang="en-US" altLang="ja-JP" dirty="0" smtClean="0"/>
              <a:t>Have been investigated in this study</a:t>
            </a:r>
          </a:p>
          <a:p>
            <a:pPr lvl="1"/>
            <a:r>
              <a:rPr lang="en-US" altLang="ja-JP" dirty="0" smtClean="0"/>
              <a:t>Based on the ALT data</a:t>
            </a:r>
          </a:p>
          <a:p>
            <a:pPr marL="457200" lvl="1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The Thai-Laotian pair is similar to Japanese-Korean pair</a:t>
            </a:r>
          </a:p>
          <a:p>
            <a:pPr marL="457200" lvl="1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The Malay-Indonesian pair is extremely similar in word order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Harmonious annotation of the language pairs in corpus construction</a:t>
            </a:r>
          </a:p>
          <a:p>
            <a:pPr lvl="1"/>
            <a:r>
              <a:rPr lang="en-US" altLang="ja-JP" dirty="0" smtClean="0"/>
              <a:t>Unified techniques for NLP tasks / applications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9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Asian language </a:t>
            </a:r>
            <a:r>
              <a:rPr lang="en-US" altLang="ja-JP" sz="3200" dirty="0"/>
              <a:t>t</a:t>
            </a:r>
            <a:r>
              <a:rPr kumimoji="1" lang="en-US" altLang="ja-JP" sz="3200" dirty="0" smtClean="0"/>
              <a:t>reebank </a:t>
            </a:r>
            <a:r>
              <a:rPr lang="en-US" altLang="ja-JP" sz="3200" dirty="0" smtClean="0"/>
              <a:t>(ALT) </a:t>
            </a:r>
            <a:r>
              <a:rPr kumimoji="1" lang="en-US" altLang="ja-JP" sz="3200" dirty="0" smtClean="0"/>
              <a:t>project</a:t>
            </a:r>
          </a:p>
          <a:p>
            <a:r>
              <a:rPr lang="en-US" altLang="ja-JP" sz="3200" dirty="0" smtClean="0"/>
              <a:t>Similar languages and related processing</a:t>
            </a:r>
          </a:p>
          <a:p>
            <a:r>
              <a:rPr lang="en-US" altLang="ja-JP" sz="3200" dirty="0" smtClean="0"/>
              <a:t>Investigation and experiments</a:t>
            </a:r>
          </a:p>
          <a:p>
            <a:r>
              <a:rPr kumimoji="1" lang="en-US" altLang="ja-JP" sz="3200" dirty="0" smtClean="0"/>
              <a:t>Conclusion and future works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7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 of </a:t>
            </a:r>
            <a:r>
              <a:rPr lang="en-US" altLang="ja-JP" dirty="0"/>
              <a:t>Asian Language Treebank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Compared with European languages</a:t>
            </a:r>
          </a:p>
          <a:p>
            <a:pPr lvl="1"/>
            <a:r>
              <a:rPr lang="en-US" altLang="ja-JP" sz="2800" dirty="0" smtClean="0"/>
              <a:t>Most Asian languages are low-resourced and understudied</a:t>
            </a:r>
          </a:p>
          <a:p>
            <a:pPr marL="457200" lvl="1" indent="0">
              <a:buNone/>
            </a:pPr>
            <a:r>
              <a:rPr lang="ja-JP" altLang="en-US" sz="2800" dirty="0" smtClean="0"/>
              <a:t>→ </a:t>
            </a:r>
            <a:r>
              <a:rPr lang="en-US" altLang="ja-JP" sz="2800" dirty="0" smtClean="0"/>
              <a:t>NLP techniques cannot be developed and applied </a:t>
            </a:r>
          </a:p>
          <a:p>
            <a:r>
              <a:rPr lang="en-US" altLang="ja-JP" sz="3200" dirty="0" smtClean="0"/>
              <a:t>ALT can facilitate</a:t>
            </a:r>
          </a:p>
          <a:p>
            <a:pPr lvl="1"/>
            <a:r>
              <a:rPr lang="en-US" altLang="ja-JP" sz="2800" dirty="0" smtClean="0"/>
              <a:t>Tokenization / POS tagging / Parsing </a:t>
            </a:r>
          </a:p>
          <a:p>
            <a:pPr lvl="1"/>
            <a:r>
              <a:rPr lang="en-US" altLang="ja-JP" sz="2800" dirty="0" smtClean="0"/>
              <a:t>Cross-lingual processing</a:t>
            </a:r>
          </a:p>
          <a:p>
            <a:pPr marL="457200" lvl="1" indent="0">
              <a:buNone/>
            </a:pPr>
            <a:r>
              <a:rPr kumimoji="1" lang="ja-JP" altLang="en-US" sz="2800" dirty="0" smtClean="0"/>
              <a:t>→ </a:t>
            </a:r>
            <a:r>
              <a:rPr lang="en-US" altLang="ja-JP" sz="2800" dirty="0" smtClean="0"/>
              <a:t>E</a:t>
            </a:r>
            <a:r>
              <a:rPr kumimoji="1" lang="en-US" altLang="ja-JP" sz="2800" dirty="0" smtClean="0"/>
              <a:t>stablish a solid basis for Asian language processing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D014-2CCF-41DD-A0F1-1FA556F1599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Details of </a:t>
            </a:r>
            <a:r>
              <a:rPr lang="en-US" altLang="ja-JP" dirty="0" smtClean="0"/>
              <a:t>Asian </a:t>
            </a:r>
            <a:r>
              <a:rPr lang="en-US" altLang="ja-JP" dirty="0" smtClean="0"/>
              <a:t>Language </a:t>
            </a:r>
            <a:r>
              <a:rPr lang="en-US" altLang="ja-JP" dirty="0" smtClean="0"/>
              <a:t>Treebank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Treebanks for six Asian languages and English</a:t>
            </a:r>
          </a:p>
          <a:p>
            <a:pPr lvl="1"/>
            <a:r>
              <a:rPr lang="en-US" altLang="ja-JP" sz="2800" dirty="0" smtClean="0"/>
              <a:t>Burmese, Indonesian, Japanese, Khmer, Malay, Vietnamese</a:t>
            </a:r>
          </a:p>
          <a:p>
            <a:r>
              <a:rPr lang="en-US" altLang="ja-JP" sz="3200" dirty="0" smtClean="0"/>
              <a:t>April 2016 -- </a:t>
            </a:r>
            <a:r>
              <a:rPr lang="en-US" altLang="ja-JP" sz="3200" dirty="0"/>
              <a:t>March 2019</a:t>
            </a:r>
          </a:p>
          <a:p>
            <a:r>
              <a:rPr lang="en-US" altLang="ja-JP" sz="3200" dirty="0" smtClean="0"/>
              <a:t>Candidate languages in future</a:t>
            </a:r>
          </a:p>
          <a:p>
            <a:pPr lvl="1"/>
            <a:r>
              <a:rPr lang="en-US" altLang="ja-JP" sz="2800" dirty="0" smtClean="0">
                <a:solidFill>
                  <a:prstClr val="black"/>
                </a:solidFill>
              </a:rPr>
              <a:t>Laotian, Tagalog, Thai</a:t>
            </a:r>
            <a:endParaRPr lang="ja-JP" altLang="en-US" dirty="0"/>
          </a:p>
          <a:p>
            <a:pPr lvl="0"/>
            <a:r>
              <a:rPr lang="en-US" altLang="ja-JP" sz="3200" dirty="0" smtClean="0">
                <a:solidFill>
                  <a:prstClr val="black"/>
                </a:solidFill>
              </a:rPr>
              <a:t>All the raw parallel data are available</a:t>
            </a:r>
            <a:endParaRPr kumimoji="1" lang="en-US" altLang="ja-JP" dirty="0" smtClean="0"/>
          </a:p>
          <a:p>
            <a:pPr marL="0" indent="0" algn="ctr">
              <a:buNone/>
            </a:pPr>
            <a:r>
              <a:rPr lang="en-US" altLang="ja-JP" sz="24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http://www2.nict.go.jp/astrec-att/member/mutiyama/ALT/</a:t>
            </a:r>
            <a:endParaRPr kumimoji="1" lang="ja-JP" altLang="en-US" sz="24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9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 Languages in ALT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URL</a:t>
            </a:r>
          </a:p>
          <a:p>
            <a:pPr lvl="1"/>
            <a:r>
              <a:rPr lang="en-US" altLang="ja-JP" sz="2000" dirty="0" smtClean="0">
                <a:latin typeface="Consolas" panose="020B0609020204030204" pitchFamily="49" charset="0"/>
              </a:rPr>
              <a:t>en.wikinews.org/wiki/2007_Rugby_World_Cup:_Italy_31_-_5_Portugal</a:t>
            </a:r>
          </a:p>
          <a:p>
            <a:r>
              <a:rPr lang="en-US" altLang="ja-JP" dirty="0" smtClean="0"/>
              <a:t>English sentences</a:t>
            </a:r>
          </a:p>
          <a:p>
            <a:pPr marL="457200" lvl="1" indent="0">
              <a:buNone/>
            </a:pPr>
            <a:endParaRPr lang="en-US" altLang="ja-JP" i="1" dirty="0" smtClean="0"/>
          </a:p>
          <a:p>
            <a:pPr marL="457200" lvl="1" indent="0">
              <a:buNone/>
            </a:pPr>
            <a:r>
              <a:rPr lang="en-US" altLang="ja-JP" i="1" dirty="0" smtClean="0"/>
              <a:t>Italy have defeated Portugal 31-5 in Pool C of the 2007 Rugby World Cup at </a:t>
            </a:r>
            <a:r>
              <a:rPr lang="en-US" altLang="ja-JP" i="1" dirty="0" err="1" smtClean="0"/>
              <a:t>Parc</a:t>
            </a:r>
            <a:r>
              <a:rPr lang="en-US" altLang="ja-JP" i="1" dirty="0" smtClean="0"/>
              <a:t> des Princes, Paris, France.</a:t>
            </a:r>
          </a:p>
          <a:p>
            <a:pPr marL="457200" lvl="1" indent="0">
              <a:buNone/>
            </a:pPr>
            <a:r>
              <a:rPr lang="en-US" altLang="ja-JP" i="1" dirty="0"/>
              <a:t>…</a:t>
            </a:r>
            <a:endParaRPr lang="ja-JP" altLang="en-US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3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 Languages in ALT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URL</a:t>
            </a:r>
          </a:p>
          <a:p>
            <a:pPr lvl="1"/>
            <a:r>
              <a:rPr lang="en-US" altLang="ja-JP" sz="2000" dirty="0" smtClean="0">
                <a:latin typeface="Consolas" panose="020B0609020204030204" pitchFamily="49" charset="0"/>
              </a:rPr>
              <a:t>en.wikinews.org/wiki/2007_Rugby_World_Cup:_Italy_31_-_5_Portugal</a:t>
            </a:r>
          </a:p>
          <a:p>
            <a:r>
              <a:rPr lang="en-US" altLang="ja-JP" dirty="0" smtClean="0"/>
              <a:t>Indonesian and Malay translations</a:t>
            </a:r>
          </a:p>
          <a:p>
            <a:pPr marL="457200" lvl="1" indent="0">
              <a:buNone/>
            </a:pPr>
            <a:endParaRPr lang="en-US" altLang="ja-JP" i="1" dirty="0" smtClean="0"/>
          </a:p>
          <a:p>
            <a:pPr marL="457200" lvl="1" indent="0">
              <a:buNone/>
            </a:pPr>
            <a:r>
              <a:rPr lang="en-US" altLang="ja-JP" i="1" dirty="0" smtClean="0"/>
              <a:t>Italia </a:t>
            </a:r>
            <a:r>
              <a:rPr lang="en-US" altLang="ja-JP" i="1" dirty="0" err="1" smtClean="0"/>
              <a:t>berhasil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mengalahkan</a:t>
            </a:r>
            <a:r>
              <a:rPr lang="en-US" altLang="ja-JP" i="1" dirty="0" smtClean="0"/>
              <a:t> Portugal 31-5 di </a:t>
            </a:r>
            <a:r>
              <a:rPr lang="en-US" altLang="ja-JP" i="1" dirty="0" err="1" smtClean="0"/>
              <a:t>grup</a:t>
            </a:r>
            <a:r>
              <a:rPr lang="en-US" altLang="ja-JP" i="1" dirty="0" smtClean="0"/>
              <a:t> C </a:t>
            </a:r>
            <a:r>
              <a:rPr lang="en-US" altLang="ja-JP" i="1" dirty="0" err="1" smtClean="0"/>
              <a:t>dalam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Piala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Dunia</a:t>
            </a:r>
            <a:r>
              <a:rPr lang="en-US" altLang="ja-JP" i="1" dirty="0" smtClean="0"/>
              <a:t> Rugby 2007 di </a:t>
            </a:r>
            <a:r>
              <a:rPr lang="en-US" altLang="ja-JP" i="1" dirty="0" err="1" smtClean="0"/>
              <a:t>Parc</a:t>
            </a:r>
            <a:r>
              <a:rPr lang="en-US" altLang="ja-JP" i="1" dirty="0" smtClean="0"/>
              <a:t> des Princes, Paris, </a:t>
            </a:r>
            <a:r>
              <a:rPr lang="en-US" altLang="ja-JP" i="1" dirty="0" err="1" smtClean="0"/>
              <a:t>Perancis</a:t>
            </a:r>
            <a:r>
              <a:rPr lang="en-US" altLang="ja-JP" i="1" dirty="0" smtClean="0"/>
              <a:t>.</a:t>
            </a: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  <a:p>
            <a:pPr marL="457200" lvl="1" indent="0">
              <a:buNone/>
            </a:pPr>
            <a:r>
              <a:rPr lang="en-US" altLang="ja-JP" i="1" dirty="0" err="1" smtClean="0"/>
              <a:t>Itali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telah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mengalahkan</a:t>
            </a:r>
            <a:r>
              <a:rPr lang="en-US" altLang="ja-JP" i="1" dirty="0" smtClean="0"/>
              <a:t> Portugal 31-5 </a:t>
            </a:r>
            <a:r>
              <a:rPr lang="en-US" altLang="ja-JP" i="1" dirty="0" err="1" smtClean="0"/>
              <a:t>dalam</a:t>
            </a:r>
            <a:r>
              <a:rPr lang="en-US" altLang="ja-JP" i="1" dirty="0" smtClean="0"/>
              <a:t> Pool C </a:t>
            </a:r>
            <a:r>
              <a:rPr lang="en-US" altLang="ja-JP" i="1" dirty="0" err="1" smtClean="0"/>
              <a:t>pada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Piala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Dunia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Ragbi</a:t>
            </a:r>
            <a:r>
              <a:rPr lang="en-US" altLang="ja-JP" i="1" dirty="0" smtClean="0"/>
              <a:t> 2007 di </a:t>
            </a:r>
            <a:r>
              <a:rPr lang="en-US" altLang="ja-JP" i="1" dirty="0" err="1" smtClean="0"/>
              <a:t>Parc</a:t>
            </a:r>
            <a:r>
              <a:rPr lang="en-US" altLang="ja-JP" i="1" dirty="0" smtClean="0"/>
              <a:t> des Princes, Paris, </a:t>
            </a:r>
            <a:r>
              <a:rPr lang="en-US" altLang="ja-JP" i="1" dirty="0" err="1" smtClean="0"/>
              <a:t>Perancis</a:t>
            </a:r>
            <a:r>
              <a:rPr lang="en-US" altLang="ja-JP" i="1" dirty="0" smtClean="0"/>
              <a:t>.</a:t>
            </a: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 Languages in ALT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URL</a:t>
            </a:r>
          </a:p>
          <a:p>
            <a:pPr lvl="1"/>
            <a:r>
              <a:rPr lang="en-US" altLang="ja-JP" sz="2000" dirty="0" smtClean="0">
                <a:latin typeface="Consolas" panose="020B0609020204030204" pitchFamily="49" charset="0"/>
              </a:rPr>
              <a:t>en.wikinews.org/wiki/2007_Rugby_World_Cup:_Italy_31_-_5_Portugal</a:t>
            </a:r>
          </a:p>
          <a:p>
            <a:r>
              <a:rPr lang="en-US" altLang="ja-JP" dirty="0" smtClean="0"/>
              <a:t>Indonesian and Malay translations</a:t>
            </a:r>
          </a:p>
          <a:p>
            <a:pPr marL="457200" lvl="1" indent="0">
              <a:buNone/>
            </a:pPr>
            <a:endParaRPr lang="en-US" altLang="ja-JP" i="1" dirty="0" smtClean="0"/>
          </a:p>
          <a:p>
            <a:pPr marL="457200" lvl="1" indent="0">
              <a:buNone/>
            </a:pPr>
            <a:r>
              <a:rPr lang="en-US" altLang="ja-JP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Italia</a:t>
            </a:r>
            <a:r>
              <a:rPr lang="en-US" altLang="ja-JP" i="1" dirty="0" smtClean="0"/>
              <a:t> </a:t>
            </a:r>
            <a:r>
              <a:rPr lang="en-US" altLang="ja-JP" i="1" dirty="0" err="1" smtClean="0">
                <a:solidFill>
                  <a:schemeClr val="bg1">
                    <a:lumMod val="85000"/>
                  </a:schemeClr>
                </a:solidFill>
              </a:rPr>
              <a:t>berhasil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mengalahkan</a:t>
            </a:r>
            <a:r>
              <a:rPr lang="en-US" altLang="ja-JP" i="1" dirty="0" smtClean="0"/>
              <a:t> Portugal 31-5 </a:t>
            </a:r>
            <a:r>
              <a:rPr lang="en-US" altLang="ja-JP" i="1" dirty="0" smtClean="0">
                <a:solidFill>
                  <a:schemeClr val="bg1">
                    <a:lumMod val="85000"/>
                  </a:schemeClr>
                </a:solidFill>
              </a:rPr>
              <a:t>di</a:t>
            </a:r>
            <a:r>
              <a:rPr lang="en-US" altLang="ja-JP" i="1" dirty="0" smtClean="0"/>
              <a:t> </a:t>
            </a:r>
            <a:r>
              <a:rPr lang="en-US" altLang="ja-JP" i="1" dirty="0" err="1" smtClean="0">
                <a:solidFill>
                  <a:schemeClr val="bg1">
                    <a:lumMod val="85000"/>
                  </a:schemeClr>
                </a:solidFill>
              </a:rPr>
              <a:t>grup</a:t>
            </a:r>
            <a:r>
              <a:rPr lang="en-US" altLang="ja-JP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ja-JP" i="1" dirty="0" smtClean="0"/>
              <a:t>C</a:t>
            </a:r>
            <a:r>
              <a:rPr lang="en-US" altLang="ja-JP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dalam</a:t>
            </a:r>
            <a:r>
              <a:rPr lang="en-US" altLang="ja-JP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i="1" dirty="0" err="1" smtClean="0"/>
              <a:t>Piala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Dunia</a:t>
            </a:r>
            <a:r>
              <a:rPr lang="en-US" altLang="ja-JP" i="1" dirty="0" smtClean="0"/>
              <a:t> </a:t>
            </a:r>
            <a:r>
              <a:rPr lang="en-US" altLang="ja-JP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Rugby</a:t>
            </a:r>
            <a:r>
              <a:rPr lang="en-US" altLang="ja-JP" i="1" dirty="0" smtClean="0"/>
              <a:t> 2007 di </a:t>
            </a:r>
            <a:r>
              <a:rPr lang="en-US" altLang="ja-JP" i="1" dirty="0" err="1" smtClean="0"/>
              <a:t>Parc</a:t>
            </a:r>
            <a:r>
              <a:rPr lang="en-US" altLang="ja-JP" i="1" dirty="0" smtClean="0"/>
              <a:t> des Princes, Paris, </a:t>
            </a:r>
            <a:r>
              <a:rPr lang="en-US" altLang="ja-JP" i="1" dirty="0" err="1" smtClean="0"/>
              <a:t>Perancis</a:t>
            </a:r>
            <a:r>
              <a:rPr lang="en-US" altLang="ja-JP" i="1" dirty="0" smtClean="0"/>
              <a:t>.</a:t>
            </a: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  <a:p>
            <a:pPr marL="457200" lvl="1" indent="0">
              <a:buNone/>
            </a:pPr>
            <a:r>
              <a:rPr lang="en-US" altLang="ja-JP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Itali</a:t>
            </a:r>
            <a:r>
              <a:rPr lang="en-US" altLang="ja-JP" i="1" dirty="0" smtClean="0"/>
              <a:t> </a:t>
            </a:r>
            <a:r>
              <a:rPr lang="en-US" altLang="ja-JP" i="1" dirty="0" err="1" smtClean="0">
                <a:solidFill>
                  <a:schemeClr val="bg1">
                    <a:lumMod val="85000"/>
                  </a:schemeClr>
                </a:solidFill>
              </a:rPr>
              <a:t>telah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mengalahkan</a:t>
            </a:r>
            <a:r>
              <a:rPr lang="en-US" altLang="ja-JP" i="1" dirty="0" smtClean="0"/>
              <a:t> Portugal 31-5 </a:t>
            </a:r>
            <a:r>
              <a:rPr lang="en-US" altLang="ja-JP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dalam</a:t>
            </a:r>
            <a:r>
              <a:rPr lang="en-US" altLang="ja-JP" i="1" dirty="0" smtClean="0"/>
              <a:t> </a:t>
            </a:r>
            <a:r>
              <a:rPr lang="en-US" altLang="ja-JP" i="1" dirty="0" smtClean="0">
                <a:solidFill>
                  <a:schemeClr val="bg1">
                    <a:lumMod val="85000"/>
                  </a:schemeClr>
                </a:solidFill>
              </a:rPr>
              <a:t>Pool</a:t>
            </a:r>
            <a:r>
              <a:rPr lang="en-US" altLang="ja-JP" i="1" dirty="0" smtClean="0"/>
              <a:t> C </a:t>
            </a:r>
            <a:r>
              <a:rPr lang="en-US" altLang="ja-JP" i="1" dirty="0" err="1" smtClean="0">
                <a:solidFill>
                  <a:schemeClr val="bg1">
                    <a:lumMod val="85000"/>
                  </a:schemeClr>
                </a:solidFill>
              </a:rPr>
              <a:t>pada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Piala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Dunia</a:t>
            </a:r>
            <a:r>
              <a:rPr lang="en-US" altLang="ja-JP" i="1" dirty="0" smtClean="0"/>
              <a:t> </a:t>
            </a:r>
            <a:r>
              <a:rPr lang="en-US" altLang="ja-JP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Ragbi</a:t>
            </a:r>
            <a:r>
              <a:rPr lang="en-US" altLang="ja-JP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i="1" dirty="0" smtClean="0"/>
              <a:t>2007 di </a:t>
            </a:r>
            <a:r>
              <a:rPr lang="en-US" altLang="ja-JP" i="1" dirty="0" err="1" smtClean="0"/>
              <a:t>Parc</a:t>
            </a:r>
            <a:r>
              <a:rPr lang="en-US" altLang="ja-JP" i="1" dirty="0" smtClean="0"/>
              <a:t> des Princes, Paris, </a:t>
            </a:r>
            <a:r>
              <a:rPr lang="en-US" altLang="ja-JP" i="1" dirty="0" err="1" smtClean="0"/>
              <a:t>Perancis</a:t>
            </a:r>
            <a:r>
              <a:rPr lang="en-US" altLang="ja-JP" i="1" dirty="0" smtClean="0"/>
              <a:t>.</a:t>
            </a:r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3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 Languages in ALT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URL</a:t>
            </a:r>
          </a:p>
          <a:p>
            <a:pPr lvl="1"/>
            <a:r>
              <a:rPr lang="en-US" altLang="ja-JP" sz="2000" dirty="0" smtClean="0">
                <a:latin typeface="Consolas" panose="020B0609020204030204" pitchFamily="49" charset="0"/>
              </a:rPr>
              <a:t>en.wikinews.org/wiki/2007_Rugby_World_Cup:_Italy_31_-_5_Portugal</a:t>
            </a:r>
          </a:p>
          <a:p>
            <a:r>
              <a:rPr lang="en-US" altLang="ja-JP" dirty="0" smtClean="0"/>
              <a:t>Laotian and Thai translations</a:t>
            </a:r>
          </a:p>
          <a:p>
            <a:pPr marL="457200" lvl="1" indent="0">
              <a:buNone/>
            </a:pPr>
            <a:endParaRPr lang="en-US" altLang="ja-JP" i="1" dirty="0" smtClean="0"/>
          </a:p>
          <a:p>
            <a:pPr marL="457200" lvl="1" indent="0">
              <a:buNone/>
            </a:pPr>
            <a:r>
              <a:rPr lang="lo-LA" altLang="ja-JP" i="1" dirty="0" smtClean="0"/>
              <a:t>ອິຕາລີໄດ້ເສຍໃຫ້ປ໊ອກຕຸຍການ31ຕໍ່5ໃນພູລ</a:t>
            </a:r>
            <a:r>
              <a:rPr lang="en-US" altLang="ja-JP" i="1" dirty="0" smtClean="0"/>
              <a:t>C</a:t>
            </a:r>
            <a:r>
              <a:rPr lang="lo-LA" altLang="ja-JP" i="1" dirty="0" smtClean="0"/>
              <a:t>ຂອງການແຂ່ງຂັນຣັກບີ້ລະດັບໂລກປີ2007ທີ່ປາກເດແພຣັງປາຣີປະເທດຝຣັ່ງ.</a:t>
            </a:r>
            <a:endParaRPr lang="en-US" altLang="ja-JP" i="1" dirty="0" smtClean="0"/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  <a:p>
            <a:pPr marL="457200" lvl="1" indent="0">
              <a:buNone/>
            </a:pPr>
            <a:r>
              <a:rPr lang="th-TH" altLang="ja-JP" i="1" dirty="0" smtClean="0"/>
              <a:t>อิตาลีได้เอาชนะโปรตุเกสด้วยคะแนน31ต่อ5ในกลุ่ม</a:t>
            </a:r>
            <a:r>
              <a:rPr lang="en-US" altLang="ja-JP" i="1" dirty="0" smtClean="0"/>
              <a:t>c</a:t>
            </a:r>
            <a:r>
              <a:rPr lang="th-TH" altLang="ja-JP" i="1" dirty="0" smtClean="0"/>
              <a:t>ของการแข่งขันรักบี้เวิลด์คัพปี2007ที่สนามปาร์กเดแพร็งส์ที่กรุงปารีสประเ</a:t>
            </a:r>
            <a:endParaRPr lang="en-US" altLang="ja-JP" i="1" dirty="0" smtClean="0"/>
          </a:p>
          <a:p>
            <a:pPr marL="457200" lvl="1" indent="0">
              <a:buNone/>
            </a:pPr>
            <a:r>
              <a:rPr lang="en-US" altLang="ja-JP" i="1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5C37-4FA7-4FE2-BA12-1E2B7C25AF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8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872</Words>
  <Application>Microsoft Office PowerPoint</Application>
  <PresentationFormat>ワイド画面</PresentationFormat>
  <Paragraphs>179</Paragraphs>
  <Slides>24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3" baseType="lpstr">
      <vt:lpstr>Cordia New</vt:lpstr>
      <vt:lpstr>DokChampa</vt:lpstr>
      <vt:lpstr>ＭＳ Ｐゴシック</vt:lpstr>
      <vt:lpstr>宋体</vt:lpstr>
      <vt:lpstr>Arial</vt:lpstr>
      <vt:lpstr>Calibri</vt:lpstr>
      <vt:lpstr>Calibri Light</vt:lpstr>
      <vt:lpstr>Consolas</vt:lpstr>
      <vt:lpstr>Office テーマ</vt:lpstr>
      <vt:lpstr>Similar Southeast Asian Languages: Corpus-Based Case Study on Thai-Laotian and Malay-Indonesian</vt:lpstr>
      <vt:lpstr>Motivation</vt:lpstr>
      <vt:lpstr>Outline</vt:lpstr>
      <vt:lpstr>Motivation of Asian Language Treebank</vt:lpstr>
      <vt:lpstr>Details of Asian Language Treebank</vt:lpstr>
      <vt:lpstr>Similar Languages in ALT</vt:lpstr>
      <vt:lpstr>Similar Languages in ALT</vt:lpstr>
      <vt:lpstr>Similar Languages in ALT</vt:lpstr>
      <vt:lpstr>Similar Languages in ALT</vt:lpstr>
      <vt:lpstr>Similar Languages in ALT</vt:lpstr>
      <vt:lpstr>Processing Similar Languages in NLP </vt:lpstr>
      <vt:lpstr>Two Southeast Asian Language Pairs</vt:lpstr>
      <vt:lpstr>Data and Pre-processing</vt:lpstr>
      <vt:lpstr>Word Order</vt:lpstr>
      <vt:lpstr>Word Order</vt:lpstr>
      <vt:lpstr>For Comparison</vt:lpstr>
      <vt:lpstr>Uncertainty in Token Correspondence</vt:lpstr>
      <vt:lpstr>Uncertainty in Token Correspondence</vt:lpstr>
      <vt:lpstr>Uncertainty in Token Correspondence</vt:lpstr>
      <vt:lpstr>Uncertainty in Token Correspondence</vt:lpstr>
      <vt:lpstr>For Comparison</vt:lpstr>
      <vt:lpstr>For Comparison</vt:lpstr>
      <vt:lpstr>Experimental Results from SMT</vt:lpstr>
      <vt:lpstr>Conclusion and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Southeast Asian Languages: Corpus-Based Case Study on Thai-Laotian and Malay-Indonesian</dc:title>
  <dc:creator>xcding</dc:creator>
  <cp:lastModifiedBy>xcding</cp:lastModifiedBy>
  <cp:revision>69</cp:revision>
  <dcterms:created xsi:type="dcterms:W3CDTF">2016-11-28T04:36:41Z</dcterms:created>
  <dcterms:modified xsi:type="dcterms:W3CDTF">2016-12-12T05:42:32Z</dcterms:modified>
</cp:coreProperties>
</file>