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3205400"/>
  <p:notesSz cx="29464000" cy="41984613"/>
  <p:defaultTextStyle>
    <a:defPPr>
      <a:defRPr lang="ja-JP"/>
    </a:defPPr>
    <a:lvl1pPr marL="0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1pPr>
    <a:lvl2pPr marL="2160079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2pPr>
    <a:lvl3pPr marL="4320158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3pPr>
    <a:lvl4pPr marL="6480237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4pPr>
    <a:lvl5pPr marL="8640312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5pPr>
    <a:lvl6pPr marL="10800391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6pPr>
    <a:lvl7pPr marL="12960470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7pPr>
    <a:lvl8pPr marL="15120549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8pPr>
    <a:lvl9pPr marL="17280628" algn="l" defTabSz="4320158" rtl="0" eaLnBrk="1" latinLnBrk="0" hangingPunct="1">
      <a:defRPr kumimoji="1"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CC"/>
    <a:srgbClr val="3333CC"/>
    <a:srgbClr val="0000CC"/>
    <a:srgbClr val="0033CC"/>
    <a:srgbClr val="000099"/>
    <a:srgbClr val="3333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24" autoAdjust="0"/>
  </p:normalViewPr>
  <p:slideViewPr>
    <p:cSldViewPr>
      <p:cViewPr>
        <p:scale>
          <a:sx n="25" d="100"/>
          <a:sy n="25" d="100"/>
        </p:scale>
        <p:origin x="-792" y="414"/>
      </p:cViewPr>
      <p:guideLst>
        <p:guide orient="horz" pos="13608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13224"/>
        <p:guide pos="92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post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Chinese2Alphabet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1.5607901973527041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5607901973527041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1.3888888888888829E-2"/>
                </c:manualLayout>
              </c:layout>
              <c:showVal val="1"/>
            </c:dLbl>
            <c:showVal val="1"/>
          </c:dLbls>
          <c:cat>
            <c:strRef>
              <c:f>Sheet1!$B$1:$E$1</c:f>
              <c:strCache>
                <c:ptCount val="4"/>
                <c:pt idx="0">
                  <c:v>Full Match</c:v>
                </c:pt>
                <c:pt idx="1">
                  <c:v>Part Match</c:v>
                </c:pt>
                <c:pt idx="2">
                  <c:v>Null Match</c:v>
                </c:pt>
                <c:pt idx="3">
                  <c:v>No Result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43</c:v>
                </c:pt>
                <c:pt idx="1">
                  <c:v>37</c:v>
                </c:pt>
                <c:pt idx="2">
                  <c:v>17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Alphabet2Japanese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0"/>
                  <c:y val="-6.2431607894108216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259259259259189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5607901973527041E-2"/>
                </c:manualLayout>
              </c:layout>
              <c:showVal val="1"/>
            </c:dLbl>
            <c:showVal val="1"/>
          </c:dLbls>
          <c:cat>
            <c:strRef>
              <c:f>Sheet1!$B$1:$E$1</c:f>
              <c:strCache>
                <c:ptCount val="4"/>
                <c:pt idx="0">
                  <c:v>Full Match</c:v>
                </c:pt>
                <c:pt idx="1">
                  <c:v>Part Match</c:v>
                </c:pt>
                <c:pt idx="2">
                  <c:v>Null Match</c:v>
                </c:pt>
                <c:pt idx="3">
                  <c:v>No Result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68</c:v>
                </c:pt>
                <c:pt idx="1">
                  <c:v>5</c:v>
                </c:pt>
                <c:pt idx="2">
                  <c:v>17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Chinese2Japanese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0"/>
                  <c:y val="7.5929370679561261E-3"/>
                </c:manualLayout>
              </c:layout>
              <c:showVal val="1"/>
            </c:dLbl>
            <c:showVal val="1"/>
          </c:dLbls>
          <c:cat>
            <c:strRef>
              <c:f>Sheet1!$B$1:$E$1</c:f>
              <c:strCache>
                <c:ptCount val="4"/>
                <c:pt idx="0">
                  <c:v>Full Match</c:v>
                </c:pt>
                <c:pt idx="1">
                  <c:v>Part Match</c:v>
                </c:pt>
                <c:pt idx="2">
                  <c:v>Null Match</c:v>
                </c:pt>
                <c:pt idx="3">
                  <c:v>No Result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35</c:v>
                </c:pt>
                <c:pt idx="1">
                  <c:v>32</c:v>
                </c:pt>
                <c:pt idx="2">
                  <c:v>14</c:v>
                </c:pt>
                <c:pt idx="3">
                  <c:v>21</c:v>
                </c:pt>
              </c:numCache>
            </c:numRef>
          </c:val>
        </c:ser>
        <c:axId val="117171712"/>
        <c:axId val="117173248"/>
      </c:barChart>
      <c:catAx>
        <c:axId val="117171712"/>
        <c:scaling>
          <c:orientation val="minMax"/>
        </c:scaling>
        <c:axPos val="b"/>
        <c:tickLblPos val="nextTo"/>
        <c:crossAx val="117173248"/>
        <c:crosses val="autoZero"/>
        <c:auto val="1"/>
        <c:lblAlgn val="ctr"/>
        <c:lblOffset val="100"/>
      </c:catAx>
      <c:valAx>
        <c:axId val="117173248"/>
        <c:scaling>
          <c:orientation val="minMax"/>
        </c:scaling>
        <c:axPos val="l"/>
        <c:majorGridlines/>
        <c:numFmt formatCode="General" sourceLinked="1"/>
        <c:tickLblPos val="nextTo"/>
        <c:crossAx val="1171717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3400">
          <a:latin typeface="+mn-lt"/>
        </a:defRPr>
      </a:pPr>
      <a:endParaRPr lang="ja-JP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16689449" y="0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/>
          <a:lstStyle>
            <a:lvl1pPr algn="r">
              <a:defRPr sz="5400"/>
            </a:lvl1pPr>
          </a:lstStyle>
          <a:p>
            <a:fld id="{7B7C99F4-C1C3-4464-A54C-D0F28931BA11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39878095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 anchor="b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16689449" y="39878095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 anchor="b"/>
          <a:lstStyle>
            <a:lvl1pPr algn="r">
              <a:defRPr sz="5400"/>
            </a:lvl1pPr>
          </a:lstStyle>
          <a:p>
            <a:fld id="{DBC77943-B40B-467D-9CD2-4347DABCE05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16689449" y="0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/>
          <a:lstStyle>
            <a:lvl1pPr algn="r">
              <a:defRPr sz="5400"/>
            </a:lvl1pPr>
          </a:lstStyle>
          <a:p>
            <a:fld id="{FB5CC392-06E7-4194-8223-2E672312A54F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15438" y="3149600"/>
            <a:ext cx="11033125" cy="15743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08270" tIns="204135" rIns="408270" bIns="20413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946400" y="19942691"/>
            <a:ext cx="23571200" cy="18893076"/>
          </a:xfrm>
          <a:prstGeom prst="rect">
            <a:avLst/>
          </a:prstGeom>
        </p:spPr>
        <p:txBody>
          <a:bodyPr vert="horz" lIns="408270" tIns="204135" rIns="408270" bIns="20413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39878095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 anchor="b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16689449" y="39878095"/>
            <a:ext cx="12767733" cy="2099231"/>
          </a:xfrm>
          <a:prstGeom prst="rect">
            <a:avLst/>
          </a:prstGeom>
        </p:spPr>
        <p:txBody>
          <a:bodyPr vert="horz" lIns="408270" tIns="204135" rIns="408270" bIns="204135" rtlCol="0" anchor="b"/>
          <a:lstStyle>
            <a:lvl1pPr algn="r">
              <a:defRPr sz="5400"/>
            </a:lvl1pPr>
          </a:lstStyle>
          <a:p>
            <a:fld id="{12E61F48-F3B4-47BE-87EC-11142ED05D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914317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828638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285796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742955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200118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3657276" algn="l" defTabSz="91431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15438" y="3149600"/>
            <a:ext cx="11033125" cy="1574323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61F48-F3B4-47BE-87EC-11142ED05D5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1000" y="13421679"/>
            <a:ext cx="25737979" cy="926116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8" y="24483065"/>
            <a:ext cx="21195983" cy="11041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2982" y="1730225"/>
            <a:ext cx="6812994" cy="3686460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1730225"/>
            <a:ext cx="19934317" cy="3686460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2" y="27763473"/>
            <a:ext cx="25737979" cy="858107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12" y="18312300"/>
            <a:ext cx="25737979" cy="9451179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079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2015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480237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640312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800391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296047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120549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280628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4000" y="10081265"/>
            <a:ext cx="13373656" cy="28513566"/>
          </a:xfrm>
        </p:spPr>
        <p:txBody>
          <a:bodyPr/>
          <a:lstStyle>
            <a:lvl1pPr>
              <a:defRPr sz="13100"/>
            </a:lvl1pPr>
            <a:lvl2pPr>
              <a:defRPr sz="113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1" y="10081265"/>
            <a:ext cx="13373656" cy="28513566"/>
          </a:xfrm>
        </p:spPr>
        <p:txBody>
          <a:bodyPr/>
          <a:lstStyle>
            <a:lvl1pPr>
              <a:defRPr sz="13100"/>
            </a:lvl1pPr>
            <a:lvl2pPr>
              <a:defRPr sz="113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001" y="9671212"/>
            <a:ext cx="13378914" cy="4030502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079" indent="0">
              <a:buNone/>
              <a:defRPr sz="9500" b="1"/>
            </a:lvl2pPr>
            <a:lvl3pPr marL="4320158" indent="0">
              <a:buNone/>
              <a:defRPr sz="8600" b="1"/>
            </a:lvl3pPr>
            <a:lvl4pPr marL="6480237" indent="0">
              <a:buNone/>
              <a:defRPr sz="7700" b="1"/>
            </a:lvl4pPr>
            <a:lvl5pPr marL="8640312" indent="0">
              <a:buNone/>
              <a:defRPr sz="7700" b="1"/>
            </a:lvl5pPr>
            <a:lvl6pPr marL="10800391" indent="0">
              <a:buNone/>
              <a:defRPr sz="7700" b="1"/>
            </a:lvl6pPr>
            <a:lvl7pPr marL="12960470" indent="0">
              <a:buNone/>
              <a:defRPr sz="7700" b="1"/>
            </a:lvl7pPr>
            <a:lvl8pPr marL="15120549" indent="0">
              <a:buNone/>
              <a:defRPr sz="7700" b="1"/>
            </a:lvl8pPr>
            <a:lvl9pPr marL="17280628" indent="0">
              <a:buNone/>
              <a:defRPr sz="7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4001" y="13701712"/>
            <a:ext cx="13378914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12" y="9671212"/>
            <a:ext cx="13384168" cy="4030502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079" indent="0">
              <a:buNone/>
              <a:defRPr sz="9500" b="1"/>
            </a:lvl2pPr>
            <a:lvl3pPr marL="4320158" indent="0">
              <a:buNone/>
              <a:defRPr sz="8600" b="1"/>
            </a:lvl3pPr>
            <a:lvl4pPr marL="6480237" indent="0">
              <a:buNone/>
              <a:defRPr sz="7700" b="1"/>
            </a:lvl4pPr>
            <a:lvl5pPr marL="8640312" indent="0">
              <a:buNone/>
              <a:defRPr sz="7700" b="1"/>
            </a:lvl5pPr>
            <a:lvl6pPr marL="10800391" indent="0">
              <a:buNone/>
              <a:defRPr sz="7700" b="1"/>
            </a:lvl6pPr>
            <a:lvl7pPr marL="12960470" indent="0">
              <a:buNone/>
              <a:defRPr sz="7700" b="1"/>
            </a:lvl7pPr>
            <a:lvl8pPr marL="15120549" indent="0">
              <a:buNone/>
              <a:defRPr sz="7700" b="1"/>
            </a:lvl8pPr>
            <a:lvl9pPr marL="17280628" indent="0">
              <a:buNone/>
              <a:defRPr sz="7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12" y="13701712"/>
            <a:ext cx="13384168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1" y="1720219"/>
            <a:ext cx="9961904" cy="7320916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33" y="1720219"/>
            <a:ext cx="16927345" cy="36874614"/>
          </a:xfrm>
        </p:spPr>
        <p:txBody>
          <a:bodyPr/>
          <a:lstStyle>
            <a:lvl1pPr>
              <a:defRPr sz="14900"/>
            </a:lvl1pPr>
            <a:lvl2pPr>
              <a:defRPr sz="131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1" y="9041135"/>
            <a:ext cx="9961904" cy="29553697"/>
          </a:xfrm>
        </p:spPr>
        <p:txBody>
          <a:bodyPr/>
          <a:lstStyle>
            <a:lvl1pPr marL="0" indent="0">
              <a:buNone/>
              <a:defRPr sz="6800"/>
            </a:lvl1pPr>
            <a:lvl2pPr marL="2160079" indent="0">
              <a:buNone/>
              <a:defRPr sz="5900"/>
            </a:lvl2pPr>
            <a:lvl3pPr marL="4320158" indent="0">
              <a:buNone/>
              <a:defRPr sz="4500"/>
            </a:lvl3pPr>
            <a:lvl4pPr marL="6480237" indent="0">
              <a:buNone/>
              <a:defRPr sz="4500"/>
            </a:lvl4pPr>
            <a:lvl5pPr marL="8640312" indent="0">
              <a:buNone/>
              <a:defRPr sz="4500"/>
            </a:lvl5pPr>
            <a:lvl6pPr marL="10800391" indent="0">
              <a:buNone/>
              <a:defRPr sz="4500"/>
            </a:lvl6pPr>
            <a:lvl7pPr marL="12960470" indent="0">
              <a:buNone/>
              <a:defRPr sz="4500"/>
            </a:lvl7pPr>
            <a:lvl8pPr marL="15120549" indent="0">
              <a:buNone/>
              <a:defRPr sz="4500"/>
            </a:lvl8pPr>
            <a:lvl9pPr marL="17280628" indent="0">
              <a:buNone/>
              <a:defRPr sz="4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30243785"/>
            <a:ext cx="18167985" cy="357044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60485"/>
            <a:ext cx="18167985" cy="25923240"/>
          </a:xfrm>
        </p:spPr>
        <p:txBody>
          <a:bodyPr/>
          <a:lstStyle>
            <a:lvl1pPr marL="0" indent="0">
              <a:buNone/>
              <a:defRPr sz="14900"/>
            </a:lvl1pPr>
            <a:lvl2pPr marL="2160079" indent="0">
              <a:buNone/>
              <a:defRPr sz="13100"/>
            </a:lvl2pPr>
            <a:lvl3pPr marL="4320158" indent="0">
              <a:buNone/>
              <a:defRPr sz="11300"/>
            </a:lvl3pPr>
            <a:lvl4pPr marL="6480237" indent="0">
              <a:buNone/>
              <a:defRPr sz="9500"/>
            </a:lvl4pPr>
            <a:lvl5pPr marL="8640312" indent="0">
              <a:buNone/>
              <a:defRPr sz="9500"/>
            </a:lvl5pPr>
            <a:lvl6pPr marL="10800391" indent="0">
              <a:buNone/>
              <a:defRPr sz="9500"/>
            </a:lvl6pPr>
            <a:lvl7pPr marL="12960470" indent="0">
              <a:buNone/>
              <a:defRPr sz="9500"/>
            </a:lvl7pPr>
            <a:lvl8pPr marL="15120549" indent="0">
              <a:buNone/>
              <a:defRPr sz="9500"/>
            </a:lvl8pPr>
            <a:lvl9pPr marL="17280628" indent="0">
              <a:buNone/>
              <a:defRPr sz="9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814232"/>
            <a:ext cx="18167985" cy="5070633"/>
          </a:xfrm>
        </p:spPr>
        <p:txBody>
          <a:bodyPr/>
          <a:lstStyle>
            <a:lvl1pPr marL="0" indent="0">
              <a:buNone/>
              <a:defRPr sz="6800"/>
            </a:lvl1pPr>
            <a:lvl2pPr marL="2160079" indent="0">
              <a:buNone/>
              <a:defRPr sz="5900"/>
            </a:lvl2pPr>
            <a:lvl3pPr marL="4320158" indent="0">
              <a:buNone/>
              <a:defRPr sz="4500"/>
            </a:lvl3pPr>
            <a:lvl4pPr marL="6480237" indent="0">
              <a:buNone/>
              <a:defRPr sz="4500"/>
            </a:lvl4pPr>
            <a:lvl5pPr marL="8640312" indent="0">
              <a:buNone/>
              <a:defRPr sz="4500"/>
            </a:lvl5pPr>
            <a:lvl6pPr marL="10800391" indent="0">
              <a:buNone/>
              <a:defRPr sz="4500"/>
            </a:lvl6pPr>
            <a:lvl7pPr marL="12960470" indent="0">
              <a:buNone/>
              <a:defRPr sz="4500"/>
            </a:lvl7pPr>
            <a:lvl8pPr marL="15120549" indent="0">
              <a:buNone/>
              <a:defRPr sz="4500"/>
            </a:lvl8pPr>
            <a:lvl9pPr marL="17280628" indent="0">
              <a:buNone/>
              <a:defRPr sz="4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1730218"/>
            <a:ext cx="27251978" cy="7200900"/>
          </a:xfrm>
          <a:prstGeom prst="rect">
            <a:avLst/>
          </a:prstGeom>
        </p:spPr>
        <p:txBody>
          <a:bodyPr vert="horz" lIns="432014" tIns="216007" rIns="432014" bIns="21600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10081265"/>
            <a:ext cx="27251978" cy="28513566"/>
          </a:xfrm>
          <a:prstGeom prst="rect">
            <a:avLst/>
          </a:prstGeom>
        </p:spPr>
        <p:txBody>
          <a:bodyPr vert="horz" lIns="432014" tIns="216007" rIns="432014" bIns="21600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8" y="40045010"/>
            <a:ext cx="7065328" cy="2300288"/>
          </a:xfrm>
          <a:prstGeom prst="rect">
            <a:avLst/>
          </a:prstGeom>
        </p:spPr>
        <p:txBody>
          <a:bodyPr vert="horz" lIns="432014" tIns="216007" rIns="432014" bIns="216007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60" y="40045010"/>
            <a:ext cx="9588659" cy="2300288"/>
          </a:xfrm>
          <a:prstGeom prst="rect">
            <a:avLst/>
          </a:prstGeom>
        </p:spPr>
        <p:txBody>
          <a:bodyPr vert="horz" lIns="432014" tIns="216007" rIns="432014" bIns="216007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40045010"/>
            <a:ext cx="7065328" cy="2300288"/>
          </a:xfrm>
          <a:prstGeom prst="rect">
            <a:avLst/>
          </a:prstGeom>
        </p:spPr>
        <p:txBody>
          <a:bodyPr vert="horz" lIns="432014" tIns="216007" rIns="432014" bIns="216007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158" rtl="0" eaLnBrk="1" latinLnBrk="0" hangingPunct="1">
        <a:spcBef>
          <a:spcPct val="0"/>
        </a:spcBef>
        <a:buNone/>
        <a:defRPr kumimoji="1" sz="20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59" indent="-1620059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149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126" indent="-1350047" algn="l" defTabSz="4320158" rtl="0" eaLnBrk="1" latinLnBrk="0" hangingPunct="1">
        <a:spcBef>
          <a:spcPct val="20000"/>
        </a:spcBef>
        <a:buFont typeface="Arial" pitchFamily="34" charset="0"/>
        <a:buChar char="–"/>
        <a:defRPr kumimoji="1" sz="131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198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277" indent="-1080040" algn="l" defTabSz="4320158" rtl="0" eaLnBrk="1" latinLnBrk="0" hangingPunct="1">
        <a:spcBef>
          <a:spcPct val="20000"/>
        </a:spcBef>
        <a:buFont typeface="Arial" pitchFamily="34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351" indent="-1080040" algn="l" defTabSz="4320158" rtl="0" eaLnBrk="1" latinLnBrk="0" hangingPunct="1">
        <a:spcBef>
          <a:spcPct val="20000"/>
        </a:spcBef>
        <a:buFont typeface="Arial" pitchFamily="34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0431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0510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0589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0668" indent="-1080040" algn="l" defTabSz="4320158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079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158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237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312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391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470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549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628" algn="l" defTabSz="4320158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15473367" y="21746716"/>
            <a:ext cx="14130000" cy="20666296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r>
              <a:rPr kumimoji="1" lang="en-US" altLang="ja-JP" dirty="0" smtClean="0"/>
              <a:t>p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15473137" y="5904956"/>
            <a:ext cx="14130460" cy="13897544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654645" y="21746716"/>
            <a:ext cx="14130459" cy="20666296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654645" y="5904956"/>
            <a:ext cx="14130459" cy="13897544"/>
          </a:xfrm>
          <a:prstGeom prst="rect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1" tIns="45715" rIns="91431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05802" y="648374"/>
            <a:ext cx="29001085" cy="331236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>
              <a:tabLst>
                <a:tab pos="13998921" algn="l"/>
              </a:tabLst>
            </a:pPr>
            <a:r>
              <a:rPr lang="en-US" altLang="ja-JP" sz="6600" b="1" dirty="0" smtClean="0"/>
              <a:t>Chinese-Japanese Search Query Translation System </a:t>
            </a:r>
            <a:r>
              <a:rPr lang="en-US" altLang="ja-JP" sz="7200" dirty="0" smtClean="0"/>
              <a:t/>
            </a:r>
            <a:br>
              <a:rPr lang="en-US" altLang="ja-JP" sz="7200" dirty="0" smtClean="0"/>
            </a:br>
            <a:r>
              <a:rPr lang="en-US" altLang="ja-JP" sz="5000" dirty="0" smtClean="0">
                <a:solidFill>
                  <a:schemeClr val="bg1"/>
                </a:solidFill>
              </a:rPr>
              <a:t>Chenhui Chu (Graduate School of Informatics, Kyoto University)</a:t>
            </a:r>
            <a:endParaRPr lang="ja-JP" altLang="en-US" sz="5000" dirty="0" smtClean="0">
              <a:solidFill>
                <a:schemeClr val="bg1"/>
              </a:solidFill>
            </a:endParaRPr>
          </a:p>
          <a:p>
            <a:pPr algn="ctr">
              <a:tabLst>
                <a:tab pos="13998921" algn="l"/>
              </a:tabLst>
            </a:pPr>
            <a:r>
              <a:rPr lang="en-US" altLang="ja-JP" sz="5000" dirty="0" smtClean="0"/>
              <a:t>Keiji Shinzato (Rakuten Institute of Technology)</a:t>
            </a:r>
            <a:endParaRPr lang="ja-JP" altLang="en-US" sz="5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5846562" y="6528065"/>
            <a:ext cx="13390188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Search results example for “</a:t>
            </a:r>
            <a:r>
              <a:rPr lang="ja-JP" altLang="en-US" sz="4800" dirty="0" smtClean="0"/>
              <a:t>拉菲庄园</a:t>
            </a:r>
            <a:r>
              <a:rPr lang="en-US" altLang="ja-JP" sz="4800" dirty="0" smtClean="0"/>
              <a:t>” </a:t>
            </a:r>
          </a:p>
        </p:txBody>
      </p:sp>
      <p:graphicFrame>
        <p:nvGraphicFramePr>
          <p:cNvPr id="56" name="オブジェクト 55"/>
          <p:cNvGraphicFramePr>
            <a:graphicFrameLocks noChangeAspect="1"/>
          </p:cNvGraphicFramePr>
          <p:nvPr/>
        </p:nvGraphicFramePr>
        <p:xfrm>
          <a:off x="18476749" y="12792075"/>
          <a:ext cx="8123237" cy="1177925"/>
        </p:xfrm>
        <a:graphic>
          <a:graphicData uri="http://schemas.openxmlformats.org/presentationml/2006/ole">
            <p:oleObj spid="_x0000_s1028" name="Equation" r:id="rId4" imgW="1498320" imgH="203040" progId="Equation.3">
              <p:embed/>
            </p:oleObj>
          </a:graphicData>
        </a:graphic>
      </p:graphicFrame>
      <p:sp>
        <p:nvSpPr>
          <p:cNvPr id="91" name="正方形/長方形 90"/>
          <p:cNvSpPr/>
          <p:nvPr/>
        </p:nvSpPr>
        <p:spPr>
          <a:xfrm>
            <a:off x="2408589" y="17716009"/>
            <a:ext cx="2347788" cy="90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400" dirty="0" smtClean="0">
                <a:solidFill>
                  <a:schemeClr val="tx1"/>
                </a:solidFill>
              </a:rPr>
              <a:t>拉菲庄园</a:t>
            </a:r>
            <a:endParaRPr lang="ja-JP" altLang="en-US" sz="3400" dirty="0">
              <a:solidFill>
                <a:schemeClr val="tx1"/>
              </a:solidFill>
            </a:endParaRPr>
          </a:p>
        </p:txBody>
      </p:sp>
      <p:sp>
        <p:nvSpPr>
          <p:cNvPr id="92" name="フローチャート : 磁気ディスク 91"/>
          <p:cNvSpPr/>
          <p:nvPr/>
        </p:nvSpPr>
        <p:spPr>
          <a:xfrm>
            <a:off x="1602483" y="11837636"/>
            <a:ext cx="3960000" cy="53280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 sz="3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400" dirty="0" smtClean="0">
                <a:solidFill>
                  <a:schemeClr val="bg1"/>
                </a:solidFill>
              </a:rPr>
              <a:t>拉菲庄园</a:t>
            </a:r>
            <a:endParaRPr lang="en-US" altLang="ja-JP" sz="34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3400" dirty="0" smtClean="0">
                <a:solidFill>
                  <a:schemeClr val="bg1"/>
                </a:solidFill>
              </a:rPr>
              <a:t>(</a:t>
            </a:r>
            <a:r>
              <a:rPr lang="en-US" altLang="ja-JP" sz="3400" dirty="0">
                <a:solidFill>
                  <a:schemeClr val="bg1"/>
                </a:solidFill>
              </a:rPr>
              <a:t>Chateau </a:t>
            </a:r>
            <a:r>
              <a:rPr lang="en-US" altLang="ja-JP" sz="3400" dirty="0" smtClean="0">
                <a:solidFill>
                  <a:schemeClr val="bg1"/>
                </a:solidFill>
              </a:rPr>
              <a:t>Lafite)</a:t>
            </a:r>
            <a:endParaRPr lang="en-US" altLang="ja-JP" sz="3400" dirty="0">
              <a:solidFill>
                <a:schemeClr val="bg1"/>
              </a:solidFill>
            </a:endParaRPr>
          </a:p>
          <a:p>
            <a:pPr algn="ctr"/>
            <a:r>
              <a:rPr lang="ja-JP" altLang="en-US" sz="3400" dirty="0">
                <a:solidFill>
                  <a:schemeClr val="bg1"/>
                </a:solidFill>
              </a:rPr>
              <a:t>・</a:t>
            </a:r>
            <a:endParaRPr lang="en-US" altLang="ja-JP" sz="3400" dirty="0">
              <a:solidFill>
                <a:schemeClr val="bg1"/>
              </a:solidFill>
            </a:endParaRPr>
          </a:p>
          <a:p>
            <a:pPr algn="ctr"/>
            <a:r>
              <a:rPr lang="ja-JP" altLang="en-US" sz="3400" dirty="0">
                <a:solidFill>
                  <a:schemeClr val="bg1"/>
                </a:solidFill>
              </a:rPr>
              <a:t>・</a:t>
            </a:r>
            <a:endParaRPr lang="en-US" altLang="ja-JP" sz="3400" dirty="0">
              <a:solidFill>
                <a:schemeClr val="bg1"/>
              </a:solidFill>
            </a:endParaRPr>
          </a:p>
          <a:p>
            <a:pPr algn="ctr"/>
            <a:r>
              <a:rPr lang="ja-JP" altLang="en-US" sz="3400" dirty="0">
                <a:solidFill>
                  <a:schemeClr val="bg1"/>
                </a:solidFill>
              </a:rPr>
              <a:t>・</a:t>
            </a:r>
            <a:endParaRPr lang="en-US" altLang="ja-JP" sz="3400" dirty="0">
              <a:solidFill>
                <a:schemeClr val="bg1"/>
              </a:solidFill>
            </a:endParaRPr>
          </a:p>
          <a:p>
            <a:pPr algn="ctr"/>
            <a:r>
              <a:rPr lang="en-US" altLang="ja-JP" sz="3400" b="1" dirty="0">
                <a:solidFill>
                  <a:schemeClr val="bg1"/>
                </a:solidFill>
              </a:rPr>
              <a:t>Web Search API</a:t>
            </a:r>
            <a:endParaRPr lang="ja-JP" altLang="en-US" sz="3400" b="1" dirty="0">
              <a:solidFill>
                <a:schemeClr val="bg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6355331" y="14051636"/>
            <a:ext cx="2880000" cy="90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400" dirty="0" smtClean="0">
                <a:solidFill>
                  <a:schemeClr val="bg1"/>
                </a:solidFill>
              </a:rPr>
              <a:t>Chateau Lafite</a:t>
            </a:r>
            <a:endParaRPr lang="ja-JP" altLang="en-US" sz="3400" dirty="0">
              <a:solidFill>
                <a:schemeClr val="bg1"/>
              </a:solidFill>
            </a:endParaRPr>
          </a:p>
        </p:txBody>
      </p:sp>
      <p:sp>
        <p:nvSpPr>
          <p:cNvPr id="94" name="フローチャート : 磁気ディスク 93"/>
          <p:cNvSpPr/>
          <p:nvPr/>
        </p:nvSpPr>
        <p:spPr>
          <a:xfrm>
            <a:off x="10027859" y="11837636"/>
            <a:ext cx="3960000" cy="53280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 sz="3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400" dirty="0" smtClean="0">
                <a:solidFill>
                  <a:schemeClr val="bg1"/>
                </a:solidFill>
              </a:rPr>
              <a:t>シャトー　ラフィット</a:t>
            </a:r>
            <a:r>
              <a:rPr lang="en-US" altLang="ja-JP" sz="3400" dirty="0" smtClean="0">
                <a:solidFill>
                  <a:schemeClr val="bg1"/>
                </a:solidFill>
              </a:rPr>
              <a:t>(Chateau Lafite)</a:t>
            </a:r>
            <a:endParaRPr lang="en-US" altLang="ja-JP" sz="3400" dirty="0">
              <a:solidFill>
                <a:schemeClr val="bg1"/>
              </a:solidFill>
            </a:endParaRPr>
          </a:p>
          <a:p>
            <a:pPr algn="ctr"/>
            <a:r>
              <a:rPr lang="ja-JP" altLang="en-US" sz="3400" dirty="0">
                <a:solidFill>
                  <a:schemeClr val="bg1"/>
                </a:solidFill>
              </a:rPr>
              <a:t>・</a:t>
            </a:r>
            <a:endParaRPr lang="en-US" altLang="ja-JP" sz="3400" dirty="0">
              <a:solidFill>
                <a:schemeClr val="bg1"/>
              </a:solidFill>
            </a:endParaRPr>
          </a:p>
          <a:p>
            <a:pPr algn="ctr"/>
            <a:r>
              <a:rPr lang="ja-JP" altLang="en-US" sz="3400" dirty="0">
                <a:solidFill>
                  <a:schemeClr val="bg1"/>
                </a:solidFill>
              </a:rPr>
              <a:t>・</a:t>
            </a:r>
            <a:endParaRPr lang="en-US" altLang="ja-JP" sz="3400" dirty="0">
              <a:solidFill>
                <a:schemeClr val="bg1"/>
              </a:solidFill>
            </a:endParaRPr>
          </a:p>
          <a:p>
            <a:pPr algn="ctr"/>
            <a:r>
              <a:rPr lang="ja-JP" altLang="en-US" sz="3400" dirty="0">
                <a:solidFill>
                  <a:schemeClr val="bg1"/>
                </a:solidFill>
              </a:rPr>
              <a:t>・</a:t>
            </a:r>
            <a:endParaRPr lang="en-US" altLang="ja-JP" sz="3400" dirty="0">
              <a:solidFill>
                <a:schemeClr val="bg1"/>
              </a:solidFill>
            </a:endParaRPr>
          </a:p>
          <a:p>
            <a:pPr algn="ctr"/>
            <a:r>
              <a:rPr lang="en-US" altLang="ja-JP" sz="3400" b="1" dirty="0">
                <a:solidFill>
                  <a:schemeClr val="bg1"/>
                </a:solidFill>
              </a:rPr>
              <a:t>Web Search API</a:t>
            </a:r>
            <a:endParaRPr lang="ja-JP" altLang="en-US" sz="3400" b="1" dirty="0">
              <a:solidFill>
                <a:schemeClr val="bg1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0207859" y="17716009"/>
            <a:ext cx="3600000" cy="90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400" dirty="0" smtClean="0">
                <a:solidFill>
                  <a:schemeClr val="tx1"/>
                </a:solidFill>
              </a:rPr>
              <a:t>シャトー　ラフィット</a:t>
            </a:r>
            <a:endParaRPr lang="ja-JP" altLang="en-US" sz="3400" dirty="0">
              <a:solidFill>
                <a:schemeClr val="tx1"/>
              </a:solidFill>
            </a:endParaRPr>
          </a:p>
        </p:txBody>
      </p:sp>
      <p:cxnSp>
        <p:nvCxnSpPr>
          <p:cNvPr id="96" name="直線矢印コネクタ 95"/>
          <p:cNvCxnSpPr>
            <a:stCxn id="92" idx="4"/>
            <a:endCxn id="93" idx="1"/>
          </p:cNvCxnSpPr>
          <p:nvPr/>
        </p:nvCxnSpPr>
        <p:spPr>
          <a:xfrm>
            <a:off x="5562483" y="14501636"/>
            <a:ext cx="7928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>
            <a:cxnSpLocks noChangeShapeType="1"/>
            <a:stCxn id="93" idx="3"/>
            <a:endCxn id="94" idx="2"/>
          </p:cNvCxnSpPr>
          <p:nvPr/>
        </p:nvCxnSpPr>
        <p:spPr bwMode="auto">
          <a:xfrm>
            <a:off x="9235331" y="14501636"/>
            <a:ext cx="79252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8" name="直線矢印コネクタ 97"/>
          <p:cNvCxnSpPr>
            <a:stCxn id="94" idx="3"/>
            <a:endCxn id="95" idx="0"/>
          </p:cNvCxnSpPr>
          <p:nvPr/>
        </p:nvCxnSpPr>
        <p:spPr>
          <a:xfrm>
            <a:off x="12007859" y="17165636"/>
            <a:ext cx="0" cy="5503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11"/>
          <p:cNvSpPr>
            <a:spLocks noChangeArrowheads="1"/>
          </p:cNvSpPr>
          <p:nvPr/>
        </p:nvSpPr>
        <p:spPr bwMode="auto">
          <a:xfrm>
            <a:off x="1034727" y="11103467"/>
            <a:ext cx="59110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600" b="1" dirty="0" smtClean="0">
                <a:latin typeface="+mn-lt"/>
              </a:rPr>
              <a:t>Chinese2Alphabet Translation</a:t>
            </a:r>
            <a:endParaRPr lang="ja-JP" altLang="en-US" sz="3600" b="1" dirty="0">
              <a:latin typeface="+mn-lt"/>
            </a:endParaRPr>
          </a:p>
        </p:txBody>
      </p:sp>
      <p:sp>
        <p:nvSpPr>
          <p:cNvPr id="100" name="正方形/長方形 13"/>
          <p:cNvSpPr>
            <a:spLocks noChangeArrowheads="1"/>
          </p:cNvSpPr>
          <p:nvPr/>
        </p:nvSpPr>
        <p:spPr bwMode="auto">
          <a:xfrm>
            <a:off x="8299390" y="11103467"/>
            <a:ext cx="64085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600" b="1" dirty="0" smtClean="0">
                <a:latin typeface="+mn-lt"/>
              </a:rPr>
              <a:t>Alphabet2Japanese</a:t>
            </a:r>
            <a:r>
              <a:rPr lang="en-US" altLang="ja-JP" sz="4000" b="1" dirty="0" smtClean="0"/>
              <a:t> </a:t>
            </a:r>
            <a:r>
              <a:rPr lang="en-US" altLang="ja-JP" sz="4000" b="1" dirty="0" smtClean="0">
                <a:latin typeface="+mn-lt"/>
              </a:rPr>
              <a:t>Translation</a:t>
            </a:r>
            <a:endParaRPr lang="ja-JP" altLang="en-US" sz="4000" b="1" dirty="0">
              <a:latin typeface="+mn-lt"/>
            </a:endParaRPr>
          </a:p>
        </p:txBody>
      </p:sp>
      <p:cxnSp>
        <p:nvCxnSpPr>
          <p:cNvPr id="101" name="直線矢印コネクタ 100"/>
          <p:cNvCxnSpPr>
            <a:stCxn id="91" idx="0"/>
            <a:endCxn id="92" idx="3"/>
          </p:cNvCxnSpPr>
          <p:nvPr/>
        </p:nvCxnSpPr>
        <p:spPr>
          <a:xfrm flipV="1">
            <a:off x="3582483" y="17165636"/>
            <a:ext cx="0" cy="5503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正方形/長方形 101"/>
          <p:cNvSpPr/>
          <p:nvPr/>
        </p:nvSpPr>
        <p:spPr>
          <a:xfrm>
            <a:off x="879874" y="11019265"/>
            <a:ext cx="13680000" cy="6336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4" name="正方形/長方形 11"/>
          <p:cNvSpPr>
            <a:spLocks noChangeArrowheads="1"/>
          </p:cNvSpPr>
          <p:nvPr/>
        </p:nvSpPr>
        <p:spPr bwMode="auto">
          <a:xfrm>
            <a:off x="2975586" y="18650372"/>
            <a:ext cx="1213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600" b="1" dirty="0" smtClean="0">
                <a:latin typeface="+mn-lt"/>
              </a:rPr>
              <a:t>Input</a:t>
            </a:r>
            <a:endParaRPr lang="ja-JP" altLang="en-US" sz="3600" b="1" dirty="0">
              <a:latin typeface="+mn-lt"/>
            </a:endParaRPr>
          </a:p>
        </p:txBody>
      </p:sp>
      <p:sp>
        <p:nvSpPr>
          <p:cNvPr id="105" name="正方形/長方形 11"/>
          <p:cNvSpPr>
            <a:spLocks noChangeArrowheads="1"/>
          </p:cNvSpPr>
          <p:nvPr/>
        </p:nvSpPr>
        <p:spPr bwMode="auto">
          <a:xfrm>
            <a:off x="11226235" y="18650372"/>
            <a:ext cx="15632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600" b="1" dirty="0" smtClean="0">
                <a:latin typeface="+mn-lt"/>
              </a:rPr>
              <a:t>Output</a:t>
            </a:r>
            <a:endParaRPr lang="ja-JP" altLang="en-US" sz="3600" b="1" dirty="0">
              <a:latin typeface="+mn-lt"/>
            </a:endParaRPr>
          </a:p>
        </p:txBody>
      </p:sp>
      <p:sp>
        <p:nvSpPr>
          <p:cNvPr id="108" name="片側の 2 つの角を丸めた四角形 107"/>
          <p:cNvSpPr/>
          <p:nvPr/>
        </p:nvSpPr>
        <p:spPr>
          <a:xfrm>
            <a:off x="627874" y="4680820"/>
            <a:ext cx="14184000" cy="126000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dirty="0" smtClean="0"/>
              <a:t>Overview</a:t>
            </a:r>
            <a:endParaRPr kumimoji="1" lang="ja-JP" altLang="en-US" sz="6000" dirty="0">
              <a:solidFill>
                <a:schemeClr val="bg1"/>
              </a:solidFill>
            </a:endParaRPr>
          </a:p>
        </p:txBody>
      </p:sp>
      <p:sp>
        <p:nvSpPr>
          <p:cNvPr id="110" name="片側の 2 つの角を丸めた四角形 109"/>
          <p:cNvSpPr/>
          <p:nvPr/>
        </p:nvSpPr>
        <p:spPr>
          <a:xfrm>
            <a:off x="15446367" y="4680820"/>
            <a:ext cx="14184000" cy="126000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dirty="0" smtClean="0"/>
              <a:t>Chinese2Alphabet Translation</a:t>
            </a:r>
            <a:endParaRPr lang="ja-JP" altLang="en-US" sz="6000" dirty="0"/>
          </a:p>
        </p:txBody>
      </p:sp>
      <p:sp>
        <p:nvSpPr>
          <p:cNvPr id="111" name="片側の 2 つの角を丸めた四角形 110"/>
          <p:cNvSpPr/>
          <p:nvPr/>
        </p:nvSpPr>
        <p:spPr>
          <a:xfrm>
            <a:off x="627874" y="20522580"/>
            <a:ext cx="14184000" cy="126000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dirty="0" smtClean="0"/>
              <a:t>Alphabet2Japanese Translation</a:t>
            </a:r>
            <a:endParaRPr kumimoji="1" lang="ja-JP" altLang="en-US" sz="6000" dirty="0">
              <a:solidFill>
                <a:schemeClr val="bg1"/>
              </a:solidFill>
            </a:endParaRPr>
          </a:p>
        </p:txBody>
      </p:sp>
      <p:sp>
        <p:nvSpPr>
          <p:cNvPr id="112" name="片側の 2 つの角を丸めた四角形 111"/>
          <p:cNvSpPr/>
          <p:nvPr/>
        </p:nvSpPr>
        <p:spPr>
          <a:xfrm>
            <a:off x="15446367" y="20522580"/>
            <a:ext cx="14184000" cy="1260000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0" dirty="0" smtClean="0"/>
              <a:t>Experiments</a:t>
            </a:r>
            <a:endParaRPr kumimoji="1" lang="ja-JP" altLang="en-US" sz="6000" dirty="0">
              <a:solidFill>
                <a:schemeClr val="bg1"/>
              </a:solidFill>
            </a:endParaRPr>
          </a:p>
        </p:txBody>
      </p:sp>
      <p:graphicFrame>
        <p:nvGraphicFramePr>
          <p:cNvPr id="119" name="表 118"/>
          <p:cNvGraphicFramePr>
            <a:graphicFrameLocks noGrp="1"/>
          </p:cNvGraphicFramePr>
          <p:nvPr/>
        </p:nvGraphicFramePr>
        <p:xfrm>
          <a:off x="15954177" y="7858644"/>
          <a:ext cx="13168380" cy="32308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0200"/>
                <a:gridCol w="11368180"/>
              </a:tblGrid>
              <a:tr h="701039">
                <a:tc>
                  <a:txBody>
                    <a:bodyPr/>
                    <a:lstStyle/>
                    <a:p>
                      <a:pPr marL="0" marR="0" indent="0" algn="l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b="1" dirty="0" smtClean="0"/>
                        <a:t>Title</a:t>
                      </a:r>
                      <a:endParaRPr kumimoji="1" lang="ja-JP" altLang="en-US" sz="4000" b="1" dirty="0" smtClean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拉菲庄园</a:t>
                      </a:r>
                      <a:r>
                        <a:rPr lang="en-US" altLang="ja-JP" sz="4000" dirty="0" smtClean="0"/>
                        <a:t>【Chateau Lafite Rothschild】 - </a:t>
                      </a:r>
                      <a:r>
                        <a:rPr lang="ja-JP" altLang="en-US" sz="4000" dirty="0" smtClean="0"/>
                        <a:t>葡萄酒酒庄</a:t>
                      </a:r>
                      <a:r>
                        <a:rPr lang="en-US" altLang="ja-JP" sz="4000" dirty="0" smtClean="0"/>
                        <a:t>- </a:t>
                      </a:r>
                      <a:r>
                        <a:rPr lang="ja-JP" altLang="en-US" sz="4000" dirty="0" smtClean="0"/>
                        <a:t>法国葡萄酒网 </a:t>
                      </a:r>
                      <a:r>
                        <a:rPr lang="en-US" altLang="ja-JP" sz="4000" dirty="0" smtClean="0"/>
                        <a:t>...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marL="0" marR="0" indent="0" algn="l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b="1" dirty="0" smtClean="0"/>
                        <a:t>Snippet</a:t>
                      </a:r>
                      <a:endParaRPr kumimoji="1" lang="ja-JP" altLang="en-US" sz="4000" b="1" dirty="0" smtClean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4000" dirty="0" smtClean="0"/>
                        <a:t>2011</a:t>
                      </a:r>
                      <a:r>
                        <a:rPr lang="ja-JP" altLang="en-US" sz="4000" dirty="0" smtClean="0"/>
                        <a:t>年</a:t>
                      </a:r>
                      <a:r>
                        <a:rPr lang="en-US" altLang="ja-JP" sz="4000" dirty="0" smtClean="0"/>
                        <a:t>5</a:t>
                      </a:r>
                      <a:r>
                        <a:rPr lang="ja-JP" altLang="en-US" sz="4000" dirty="0" smtClean="0"/>
                        <a:t>月</a:t>
                      </a:r>
                      <a:r>
                        <a:rPr lang="en-US" altLang="ja-JP" sz="4000" dirty="0" smtClean="0"/>
                        <a:t>28</a:t>
                      </a:r>
                      <a:r>
                        <a:rPr lang="ja-JP" altLang="en-US" sz="4000" dirty="0" smtClean="0"/>
                        <a:t>日</a:t>
                      </a:r>
                      <a:r>
                        <a:rPr lang="en-US" altLang="ja-JP" sz="4000" dirty="0" smtClean="0"/>
                        <a:t>2011</a:t>
                      </a:r>
                      <a:r>
                        <a:rPr lang="ja-JP" altLang="en-US" sz="4000" dirty="0" smtClean="0"/>
                        <a:t>年</a:t>
                      </a:r>
                      <a:r>
                        <a:rPr lang="en-US" altLang="ja-JP" sz="4000" dirty="0" smtClean="0"/>
                        <a:t>7</a:t>
                      </a:r>
                      <a:r>
                        <a:rPr lang="ja-JP" altLang="en-US" sz="4000" dirty="0" smtClean="0"/>
                        <a:t>月</a:t>
                      </a:r>
                      <a:r>
                        <a:rPr lang="en-US" altLang="ja-JP" sz="4000" dirty="0" smtClean="0"/>
                        <a:t>9</a:t>
                      </a:r>
                      <a:r>
                        <a:rPr lang="ja-JP" altLang="en-US" sz="4000" dirty="0" smtClean="0"/>
                        <a:t>日 </a:t>
                      </a:r>
                      <a:r>
                        <a:rPr lang="en-US" altLang="ja-JP" sz="4000" dirty="0" smtClean="0"/>
                        <a:t>... </a:t>
                      </a:r>
                      <a:r>
                        <a:rPr lang="ja-JP" altLang="en-US" sz="4000" dirty="0" smtClean="0"/>
                        <a:t>拉菲庄园（</a:t>
                      </a:r>
                      <a:r>
                        <a:rPr lang="en-US" altLang="ja-JP" sz="4000" dirty="0" smtClean="0"/>
                        <a:t>Chateau Lafite Rothschild</a:t>
                      </a:r>
                      <a:r>
                        <a:rPr lang="ja-JP" altLang="en-US" sz="4000" dirty="0" smtClean="0"/>
                        <a:t>），是</a:t>
                      </a:r>
                      <a:r>
                        <a:rPr lang="en-US" altLang="ja-JP" sz="4000" dirty="0" smtClean="0"/>
                        <a:t>1855</a:t>
                      </a:r>
                      <a:r>
                        <a:rPr lang="ja-JP" altLang="en-US" sz="4000" dirty="0" smtClean="0"/>
                        <a:t>年波尔多葡萄酒评级时的顶级葡萄庄园之一</a:t>
                      </a:r>
                      <a:r>
                        <a:rPr lang="en-US" altLang="ja-JP" sz="4000" dirty="0" smtClean="0"/>
                        <a:t>…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</a:tbl>
          </a:graphicData>
        </a:graphic>
      </p:graphicFrame>
      <p:sp>
        <p:nvSpPr>
          <p:cNvPr id="120" name="テキスト ボックス 119"/>
          <p:cNvSpPr txBox="1"/>
          <p:nvPr/>
        </p:nvSpPr>
        <p:spPr>
          <a:xfrm>
            <a:off x="15846509" y="11626697"/>
            <a:ext cx="13392000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Alphabet n-gram candidate score calculation </a:t>
            </a:r>
          </a:p>
        </p:txBody>
      </p:sp>
      <p:graphicFrame>
        <p:nvGraphicFramePr>
          <p:cNvPr id="123" name="表 122"/>
          <p:cNvGraphicFramePr>
            <a:graphicFrameLocks noGrp="1"/>
          </p:cNvGraphicFramePr>
          <p:nvPr/>
        </p:nvGraphicFramePr>
        <p:xfrm>
          <a:off x="15960686" y="14444108"/>
          <a:ext cx="13155362" cy="420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7090"/>
                <a:gridCol w="2420998"/>
                <a:gridCol w="2548637"/>
                <a:gridCol w="2548637"/>
              </a:tblGrid>
              <a:tr h="701039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Candidates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marL="0" marR="0" indent="0" algn="ctr" defTabSz="43201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dirty="0" smtClean="0"/>
                        <a:t>n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freq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score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4000" dirty="0" smtClean="0"/>
                        <a:t>Chateau Lafite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2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40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>
                          <a:solidFill>
                            <a:srgbClr val="FF0000"/>
                          </a:solidFill>
                        </a:rPr>
                        <a:t>43.94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4000" dirty="0" smtClean="0"/>
                        <a:t>Chateau Lafite Rothschild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3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4000" dirty="0" smtClean="0"/>
                        <a:t>31</a:t>
                      </a:r>
                      <a:endParaRPr kumimoji="1" lang="ja-JP" altLang="en-US" sz="4000" b="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42.97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4000" dirty="0" smtClean="0"/>
                        <a:t>Lafite Rothschild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4000" dirty="0" smtClean="0"/>
                        <a:t>2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4000" dirty="0" smtClean="0"/>
                        <a:t>33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4000" dirty="0" smtClean="0"/>
                        <a:t>36.25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4000" dirty="0" smtClean="0"/>
                        <a:t>Lafite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1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46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31.88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en-US" altLang="ja-JP" sz="4000" dirty="0" smtClean="0"/>
                        <a:t>Chateau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4000" dirty="0" smtClean="0"/>
                        <a:t>1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4000" dirty="0" smtClean="0"/>
                        <a:t>43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4000" dirty="0" smtClean="0"/>
                        <a:t>29.81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</a:tbl>
          </a:graphicData>
        </a:graphic>
      </p:graphicFrame>
      <p:sp>
        <p:nvSpPr>
          <p:cNvPr id="124" name="テキスト ボックス 123"/>
          <p:cNvSpPr txBox="1"/>
          <p:nvPr/>
        </p:nvSpPr>
        <p:spPr>
          <a:xfrm>
            <a:off x="1024780" y="22610812"/>
            <a:ext cx="13390188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Search results example for “Chateau Lafite” </a:t>
            </a:r>
          </a:p>
        </p:txBody>
      </p:sp>
      <p:graphicFrame>
        <p:nvGraphicFramePr>
          <p:cNvPr id="125" name="表 124"/>
          <p:cNvGraphicFramePr>
            <a:graphicFrameLocks noGrp="1"/>
          </p:cNvGraphicFramePr>
          <p:nvPr/>
        </p:nvGraphicFramePr>
        <p:xfrm>
          <a:off x="1135684" y="23840182"/>
          <a:ext cx="13168380" cy="32308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0200"/>
                <a:gridCol w="11368180"/>
              </a:tblGrid>
              <a:tr h="701039">
                <a:tc>
                  <a:txBody>
                    <a:bodyPr/>
                    <a:lstStyle/>
                    <a:p>
                      <a:pPr marL="0" marR="0" indent="0" algn="l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b="1" dirty="0" smtClean="0"/>
                        <a:t>Title</a:t>
                      </a:r>
                      <a:endParaRPr kumimoji="1" lang="ja-JP" altLang="en-US" sz="4000" b="1" dirty="0" smtClean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シャトー　ラフィット　ロートシルト </a:t>
                      </a:r>
                      <a:r>
                        <a:rPr lang="en-US" altLang="ja-JP" sz="4000" dirty="0" smtClean="0"/>
                        <a:t>Chateau Lafite</a:t>
                      </a:r>
                      <a:r>
                        <a:rPr lang="en-US" altLang="ja-JP" sz="4000" baseline="0" dirty="0" smtClean="0"/>
                        <a:t> </a:t>
                      </a:r>
                      <a:r>
                        <a:rPr lang="en-US" altLang="ja-JP" sz="4000" dirty="0" smtClean="0"/>
                        <a:t>Rothschild ... - coneco.net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marL="0" marR="0" indent="0" algn="l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0" b="1" dirty="0" smtClean="0"/>
                        <a:t>Snippet</a:t>
                      </a:r>
                      <a:endParaRPr kumimoji="1" lang="ja-JP" altLang="en-US" sz="4000" b="1" dirty="0" smtClean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シャトー　ラフィット　ロートシルト </a:t>
                      </a:r>
                      <a:r>
                        <a:rPr lang="en-US" altLang="ja-JP" sz="4000" dirty="0" smtClean="0"/>
                        <a:t>Chateau Lafite Rothschild 1964 750ml</a:t>
                      </a:r>
                      <a:r>
                        <a:rPr lang="ja-JP" altLang="en-US" sz="4000" dirty="0" smtClean="0"/>
                        <a:t>を探して比べてお得に買う！価格比較サイト</a:t>
                      </a:r>
                      <a:r>
                        <a:rPr lang="en-US" altLang="ja-JP" sz="4000" dirty="0" smtClean="0"/>
                        <a:t>coneco.net...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</a:tbl>
          </a:graphicData>
        </a:graphic>
      </p:graphicFrame>
      <p:sp>
        <p:nvSpPr>
          <p:cNvPr id="128" name="テキスト ボックス 127"/>
          <p:cNvSpPr txBox="1"/>
          <p:nvPr/>
        </p:nvSpPr>
        <p:spPr>
          <a:xfrm>
            <a:off x="1023874" y="27795388"/>
            <a:ext cx="13392000" cy="1508095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Japanese n-gram candidate score calculation 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b="1" dirty="0" smtClean="0"/>
              <a:t>Only consider Katakana with the same length</a:t>
            </a:r>
          </a:p>
        </p:txBody>
      </p:sp>
      <p:graphicFrame>
        <p:nvGraphicFramePr>
          <p:cNvPr id="129" name="表 128"/>
          <p:cNvGraphicFramePr>
            <a:graphicFrameLocks noGrp="1"/>
          </p:cNvGraphicFramePr>
          <p:nvPr/>
        </p:nvGraphicFramePr>
        <p:xfrm>
          <a:off x="3627011" y="29811612"/>
          <a:ext cx="8185727" cy="420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7090"/>
                <a:gridCol w="2548637"/>
              </a:tblGrid>
              <a:tr h="701039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Candidates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freq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シャトー　ラフィット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ラフィット　ロートシルト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dirty="0" smtClean="0"/>
                        <a:t>68</a:t>
                      </a:r>
                      <a:endParaRPr kumimoji="1" lang="ja-JP" altLang="en-US" sz="4000" b="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シャトー　マルゴー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dirty="0" smtClean="0"/>
                        <a:t>8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シャトー　ラトゥール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7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シャトー　ル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 smtClean="0"/>
                        <a:t>5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</a:tbl>
          </a:graphicData>
        </a:graphic>
      </p:graphicFrame>
      <p:sp>
        <p:nvSpPr>
          <p:cNvPr id="130" name="テキスト ボックス 129"/>
          <p:cNvSpPr txBox="1"/>
          <p:nvPr/>
        </p:nvSpPr>
        <p:spPr>
          <a:xfrm>
            <a:off x="1023874" y="34730813"/>
            <a:ext cx="13392000" cy="76943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When Katakana with the same length does not exist</a:t>
            </a: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531963" y="36004846"/>
          <a:ext cx="11933587" cy="1799654"/>
        </p:xfrm>
        <a:graphic>
          <a:graphicData uri="http://schemas.openxmlformats.org/presentationml/2006/ole">
            <p:oleObj spid="_x0000_s1030" name="Equation" r:id="rId5" imgW="2971800" imgH="419040" progId="Equation.3">
              <p:embed/>
            </p:oleObj>
          </a:graphicData>
        </a:graphic>
      </p:graphicFrame>
      <p:sp>
        <p:nvSpPr>
          <p:cNvPr id="131" name="テキスト ボックス 130"/>
          <p:cNvSpPr txBox="1"/>
          <p:nvPr/>
        </p:nvSpPr>
        <p:spPr>
          <a:xfrm>
            <a:off x="27237331" y="12965371"/>
            <a:ext cx="869131" cy="830987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altLang="ja-JP" sz="4800" dirty="0" smtClean="0"/>
              <a:t>(1)</a:t>
            </a:r>
            <a:endParaRPr lang="ja-JP" altLang="en-US" sz="4800" dirty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13771835" y="36525184"/>
            <a:ext cx="869131" cy="830987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altLang="ja-JP" sz="4800" dirty="0" smtClean="0"/>
              <a:t>(2)</a:t>
            </a:r>
            <a:endParaRPr lang="ja-JP" altLang="en-US" sz="4800" dirty="0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1531963" y="38457806"/>
            <a:ext cx="13392000" cy="1938982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Wingdings" pitchFamily="2" charset="2"/>
              <a:buChar char="ü"/>
            </a:pPr>
            <a:r>
              <a:rPr lang="en-US" altLang="ja-JP" sz="4000" dirty="0" smtClean="0"/>
              <a:t>sim_rank:  rank of similarity between Katakana n-gram and Alphabet  calculated using AlphaBeta transliteration model</a:t>
            </a:r>
          </a:p>
          <a:p>
            <a:pPr marL="457158" indent="-457158">
              <a:buFont typeface="Wingdings" pitchFamily="2" charset="2"/>
              <a:buChar char="ü"/>
            </a:pPr>
            <a:r>
              <a:rPr lang="en-US" altLang="ja-JP" sz="4000" dirty="0" smtClean="0"/>
              <a:t> n_gram_rank: rank of n-gram scores calculated using (1)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5843273" y="22610812"/>
            <a:ext cx="13390188" cy="2185203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Settings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Yahoo search API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>
                <a:solidFill>
                  <a:srgbClr val="FF0000"/>
                </a:solidFill>
              </a:rPr>
              <a:t>102</a:t>
            </a:r>
            <a:r>
              <a:rPr lang="en-US" altLang="ja-JP" sz="4400" dirty="0" smtClean="0"/>
              <a:t> wine name pairs from Rakuten China and Japan</a:t>
            </a:r>
          </a:p>
        </p:txBody>
      </p:sp>
      <p:graphicFrame>
        <p:nvGraphicFramePr>
          <p:cNvPr id="135" name="グラフ 134"/>
          <p:cNvGraphicFramePr/>
          <p:nvPr/>
        </p:nvGraphicFramePr>
        <p:xfrm>
          <a:off x="15985639" y="25884808"/>
          <a:ext cx="13051892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6" name="テキスト ボックス 135"/>
          <p:cNvSpPr txBox="1"/>
          <p:nvPr/>
        </p:nvSpPr>
        <p:spPr>
          <a:xfrm>
            <a:off x="15843273" y="24732680"/>
            <a:ext cx="13390188" cy="83098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Evaluation</a:t>
            </a:r>
          </a:p>
        </p:txBody>
      </p:sp>
      <p:graphicFrame>
        <p:nvGraphicFramePr>
          <p:cNvPr id="138" name="表 137"/>
          <p:cNvGraphicFramePr>
            <a:graphicFrameLocks noGrp="1"/>
          </p:cNvGraphicFramePr>
          <p:nvPr/>
        </p:nvGraphicFramePr>
        <p:xfrm>
          <a:off x="16129655" y="33013600"/>
          <a:ext cx="12817424" cy="420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7076"/>
                <a:gridCol w="7870348"/>
              </a:tblGrid>
              <a:tr h="701039">
                <a:tc>
                  <a:txBody>
                    <a:bodyPr/>
                    <a:lstStyle/>
                    <a:p>
                      <a:r>
                        <a:rPr lang="en-US" altLang="ja-JP" sz="4000" dirty="0" smtClean="0"/>
                        <a:t>System input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4000" dirty="0" smtClean="0"/>
                        <a:t>System output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拉菲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ラフィット</a:t>
                      </a:r>
                      <a:endParaRPr kumimoji="1" lang="ja-JP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木桐嘉棣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ムートン　カデ</a:t>
                      </a:r>
                      <a:endParaRPr kumimoji="1" lang="ja-JP" altLang="en-US" sz="4000" b="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奥比昂</a:t>
                      </a:r>
                      <a:r>
                        <a:rPr lang="ja-JP" altLang="en-US" sz="4000" b="0" dirty="0" smtClean="0">
                          <a:solidFill>
                            <a:srgbClr val="FF0000"/>
                          </a:solidFill>
                        </a:rPr>
                        <a:t>庄园</a:t>
                      </a:r>
                      <a:endParaRPr kumimoji="1" lang="ja-JP" altLang="en-US" sz="4000" b="0" dirty="0">
                        <a:solidFill>
                          <a:srgbClr val="FF0000"/>
                        </a:solidFill>
                      </a:endParaRPr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シャトー　オー　ブリオン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布琅</a:t>
                      </a:r>
                      <a:r>
                        <a:rPr lang="ja-JP" altLang="en-US" sz="4000" b="0" dirty="0" smtClean="0">
                          <a:solidFill>
                            <a:srgbClr val="FF0000"/>
                          </a:solidFill>
                        </a:rPr>
                        <a:t>兄弟</a:t>
                      </a:r>
                      <a:r>
                        <a:rPr lang="ja-JP" altLang="en-US" sz="4000" dirty="0" smtClean="0"/>
                        <a:t>梅洛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ブラウン　ブラザーズ　メルロー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b="0" dirty="0" smtClean="0">
                          <a:solidFill>
                            <a:srgbClr val="FF0000"/>
                          </a:solidFill>
                        </a:rPr>
                        <a:t>宝马挚友</a:t>
                      </a:r>
                      <a:endParaRPr kumimoji="1" lang="ja-JP" altLang="en-US" sz="4000" b="0" dirty="0">
                        <a:solidFill>
                          <a:srgbClr val="FF0000"/>
                        </a:solidFill>
                      </a:endParaRPr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アルテル　エゴ　ド　パルメ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</a:tbl>
          </a:graphicData>
        </a:graphic>
      </p:graphicFrame>
      <p:sp>
        <p:nvSpPr>
          <p:cNvPr id="142" name="テキスト ボックス 141"/>
          <p:cNvSpPr txBox="1"/>
          <p:nvPr/>
        </p:nvSpPr>
        <p:spPr>
          <a:xfrm>
            <a:off x="15842367" y="32149504"/>
            <a:ext cx="13392000" cy="76943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Full Match examples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788059" y="25419124"/>
            <a:ext cx="1800000" cy="615543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/>
            <a:r>
              <a:rPr lang="en-US" altLang="ja-JP" sz="3400" dirty="0" smtClean="0"/>
              <a:t>Pairs</a:t>
            </a:r>
          </a:p>
        </p:txBody>
      </p:sp>
      <p:graphicFrame>
        <p:nvGraphicFramePr>
          <p:cNvPr id="47" name="表 46"/>
          <p:cNvGraphicFramePr>
            <a:graphicFrameLocks noGrp="1"/>
          </p:cNvGraphicFramePr>
          <p:nvPr/>
        </p:nvGraphicFramePr>
        <p:xfrm>
          <a:off x="16075347" y="38168676"/>
          <a:ext cx="12817424" cy="280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9456"/>
                <a:gridCol w="6407968"/>
              </a:tblGrid>
              <a:tr h="701039">
                <a:tc>
                  <a:txBody>
                    <a:bodyPr/>
                    <a:lstStyle/>
                    <a:p>
                      <a:r>
                        <a:rPr lang="en-US" altLang="ja-JP" sz="4000" dirty="0" smtClean="0"/>
                        <a:t>System output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4000" dirty="0" smtClean="0"/>
                        <a:t>Golden translation</a:t>
                      </a:r>
                      <a:endParaRPr kumimoji="1" lang="ja-JP" altLang="en-US" sz="4000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ミヤルスト　</a:t>
                      </a:r>
                      <a:r>
                        <a:rPr lang="ja-JP" altLang="en-US" sz="4000" b="1" dirty="0" smtClean="0"/>
                        <a:t>ルビコン</a:t>
                      </a:r>
                      <a:endParaRPr kumimoji="1" lang="ja-JP" altLang="en-US" sz="4000" b="1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ミヤルスト　</a:t>
                      </a:r>
                      <a:r>
                        <a:rPr lang="ja-JP" altLang="en-US" sz="4000" b="1" dirty="0" smtClean="0"/>
                        <a:t>ルピコン</a:t>
                      </a:r>
                      <a:endParaRPr kumimoji="1" lang="ja-JP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dirty="0" smtClean="0"/>
                        <a:t>バンフィ　</a:t>
                      </a:r>
                      <a:r>
                        <a:rPr lang="ja-JP" altLang="en-US" sz="4000" b="1" dirty="0" smtClean="0"/>
                        <a:t>キアンティ</a:t>
                      </a:r>
                      <a:endParaRPr kumimoji="1" lang="ja-JP" altLang="en-US" sz="4000" b="1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b="1" dirty="0" smtClean="0"/>
                        <a:t>キャンティ</a:t>
                      </a:r>
                      <a:endParaRPr kumimoji="1" lang="ja-JP" altLang="en-US" sz="4000" b="1" dirty="0"/>
                    </a:p>
                  </a:txBody>
                  <a:tcPr marL="85444" marR="85444" marT="45722" marB="45722"/>
                </a:tc>
              </a:tr>
              <a:tr h="70103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b="1" dirty="0" smtClean="0"/>
                        <a:t>リンデマン</a:t>
                      </a:r>
                      <a:r>
                        <a:rPr lang="ja-JP" altLang="en-US" sz="4000" dirty="0" smtClean="0"/>
                        <a:t>　カワラ</a:t>
                      </a:r>
                      <a:endParaRPr kumimoji="1" lang="ja-JP" altLang="en-US" sz="4000" b="0" dirty="0">
                        <a:solidFill>
                          <a:srgbClr val="FF0000"/>
                        </a:solidFill>
                      </a:endParaRPr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4000" b="1" dirty="0" smtClean="0"/>
                        <a:t>リンデマンズ</a:t>
                      </a:r>
                      <a:endParaRPr kumimoji="1" lang="ja-JP" altLang="en-US" sz="4000" b="1" dirty="0"/>
                    </a:p>
                  </a:txBody>
                  <a:tcPr marL="85444" marR="85444" marT="45722" marB="45722"/>
                </a:tc>
              </a:tr>
            </a:tbl>
          </a:graphicData>
        </a:graphic>
      </p:graphicFrame>
      <p:sp>
        <p:nvSpPr>
          <p:cNvPr id="48" name="テキスト ボックス 47"/>
          <p:cNvSpPr txBox="1"/>
          <p:nvPr/>
        </p:nvSpPr>
        <p:spPr>
          <a:xfrm>
            <a:off x="15788059" y="37304580"/>
            <a:ext cx="13392000" cy="76943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Null Match examples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023874" y="6528065"/>
            <a:ext cx="13392000" cy="2185203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Motivation 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Connect Rakuten group's services among different countries and improve the distribution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023874" y="8760313"/>
            <a:ext cx="13392000" cy="2185203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457158" indent="-457158">
              <a:buFont typeface="Arial" pitchFamily="34" charset="0"/>
              <a:buChar char="•"/>
            </a:pPr>
            <a:r>
              <a:rPr lang="en-US" altLang="ja-JP" sz="4800" dirty="0" smtClean="0"/>
              <a:t>Remarkable points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High translation accuracy</a:t>
            </a:r>
          </a:p>
          <a:p>
            <a:pPr marL="997111" indent="-457158">
              <a:buFont typeface="Calibri" pitchFamily="34" charset="0"/>
              <a:buChar char="–"/>
            </a:pPr>
            <a:r>
              <a:rPr lang="en-US" altLang="ja-JP" sz="4400" dirty="0" smtClean="0"/>
              <a:t>Domain &amp; language independent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267</Words>
  <Application>Microsoft Office PowerPoint</Application>
  <PresentationFormat>ユーザー設定</PresentationFormat>
  <Paragraphs>121</Paragraphs>
  <Slides>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テーマ</vt:lpstr>
      <vt:lpstr>Equation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chu</dc:creator>
  <cp:lastModifiedBy>Owner</cp:lastModifiedBy>
  <cp:revision>143</cp:revision>
  <dcterms:created xsi:type="dcterms:W3CDTF">2011-09-07T05:10:22Z</dcterms:created>
  <dcterms:modified xsi:type="dcterms:W3CDTF">2011-11-08T14:03:27Z</dcterms:modified>
</cp:coreProperties>
</file>