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>
        <p:scale>
          <a:sx n="66" d="100"/>
          <a:sy n="66" d="100"/>
        </p:scale>
        <p:origin x="-72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9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5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/>
              <a:t>An Efficient and Effective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</a:t>
            </a:r>
            <a:r>
              <a:rPr lang="en-US" dirty="0"/>
              <a:t>Sentence </a:t>
            </a:r>
            <a:r>
              <a:rPr lang="en-US" dirty="0" smtClean="0"/>
              <a:t>Segmenter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Simultaneous Interpretation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err="1"/>
              <a:t>Xiaolin</a:t>
            </a:r>
            <a:r>
              <a:rPr lang="en-US" sz="4600" dirty="0"/>
              <a:t> </a:t>
            </a:r>
            <a:r>
              <a:rPr lang="en-US" sz="4600" dirty="0" smtClean="0"/>
              <a:t>Wang       	Andrew </a:t>
            </a:r>
            <a:r>
              <a:rPr lang="en-US" sz="4600" dirty="0"/>
              <a:t>Finch </a:t>
            </a:r>
            <a:endParaRPr lang="en-US" sz="4600" dirty="0" smtClean="0"/>
          </a:p>
          <a:p>
            <a:r>
              <a:rPr lang="en-US" sz="4600" dirty="0" smtClean="0"/>
              <a:t>Masao </a:t>
            </a:r>
            <a:r>
              <a:rPr lang="en-US" sz="4600" dirty="0" err="1"/>
              <a:t>Utiyama</a:t>
            </a:r>
            <a:r>
              <a:rPr lang="en-US" sz="4600" dirty="0"/>
              <a:t> </a:t>
            </a:r>
            <a:r>
              <a:rPr lang="en-US" sz="4600" dirty="0" smtClean="0"/>
              <a:t> 	</a:t>
            </a:r>
            <a:r>
              <a:rPr lang="en-US" sz="4600" dirty="0" err="1" smtClean="0"/>
              <a:t>Eiichiro</a:t>
            </a:r>
            <a:r>
              <a:rPr lang="en-US" sz="4600" dirty="0" smtClean="0"/>
              <a:t> </a:t>
            </a:r>
            <a:r>
              <a:rPr lang="en-US" sz="4600" dirty="0" err="1" smtClean="0"/>
              <a:t>Sumita</a:t>
            </a:r>
            <a:endParaRPr lang="en-US" sz="4600" dirty="0" smtClean="0"/>
          </a:p>
          <a:p>
            <a:r>
              <a:rPr lang="en-US" dirty="0" smtClean="0"/>
              <a:t>Advanced Translation Research and Development Promotion Center</a:t>
            </a:r>
          </a:p>
          <a:p>
            <a:r>
              <a:rPr lang="en-US" dirty="0" smtClean="0"/>
              <a:t>National Institute of Information and Communication Technology, Japan</a:t>
            </a:r>
          </a:p>
          <a:p>
            <a:r>
              <a:rPr lang="en-US" dirty="0"/>
              <a:t>{</a:t>
            </a:r>
            <a:r>
              <a:rPr lang="en-US" dirty="0" err="1" smtClean="0"/>
              <a:t>xiaolin.wang</a:t>
            </a:r>
            <a:r>
              <a:rPr lang="en-US" dirty="0" smtClean="0"/>
              <a:t>, </a:t>
            </a:r>
            <a:r>
              <a:rPr lang="en-US" dirty="0" err="1" smtClean="0"/>
              <a:t>andrew.finch</a:t>
            </a:r>
            <a:r>
              <a:rPr lang="en-US" dirty="0" smtClean="0"/>
              <a:t>, </a:t>
            </a:r>
            <a:r>
              <a:rPr lang="en-US" dirty="0" err="1" smtClean="0"/>
              <a:t>mutiyama</a:t>
            </a:r>
            <a:r>
              <a:rPr lang="en-US" dirty="0" smtClean="0"/>
              <a:t>, </a:t>
            </a:r>
            <a:r>
              <a:rPr lang="en-US" dirty="0" err="1" smtClean="0"/>
              <a:t>eiichiro.sumita</a:t>
            </a:r>
            <a:r>
              <a:rPr lang="en-US" dirty="0" smtClean="0"/>
              <a:t>}@</a:t>
            </a:r>
            <a:r>
              <a:rPr lang="en-US" dirty="0"/>
              <a:t>nict.go.jp</a:t>
            </a:r>
          </a:p>
        </p:txBody>
      </p:sp>
    </p:spTree>
    <p:extLst>
      <p:ext uri="{BB962C8B-B14F-4D97-AF65-F5344CB8AC3E}">
        <p14:creationId xmlns:p14="http://schemas.microsoft.com/office/powerpoint/2010/main" val="15345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Segmentation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r>
              <a:rPr lang="en-US" dirty="0"/>
              <a:t>Threshold-based Segmentation Strategy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4067175" cy="115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657600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Latency-based Segmentation Strategy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343400"/>
            <a:ext cx="599585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Segmentation </a:t>
            </a:r>
            <a:r>
              <a:rPr lang="en-US" dirty="0" smtClean="0"/>
              <a:t>Strategy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Threshold-Latency-based strategy</a:t>
            </a:r>
          </a:p>
          <a:p>
            <a:pPr lvl="1"/>
            <a:r>
              <a:rPr lang="en-US" dirty="0" smtClean="0"/>
              <a:t>A hybrid strategy</a:t>
            </a:r>
          </a:p>
          <a:p>
            <a:pPr lvl="1"/>
            <a:r>
              <a:rPr lang="en-US" dirty="0" smtClean="0"/>
              <a:t>Aim at lowest latency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839200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Settings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Translation between Japanese - English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9298"/>
            <a:ext cx="8915400" cy="15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52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Simulate ASR output</a:t>
            </a:r>
          </a:p>
          <a:p>
            <a:pPr lvl="1"/>
            <a:r>
              <a:rPr lang="en-US" dirty="0" smtClean="0"/>
              <a:t>Remove punctuations</a:t>
            </a:r>
          </a:p>
          <a:p>
            <a:pPr lvl="1"/>
            <a:r>
              <a:rPr lang="en-US" dirty="0" smtClean="0"/>
              <a:t>Concatenate a random number (1 to 10) of sentences into one utterance </a:t>
            </a:r>
          </a:p>
          <a:p>
            <a:r>
              <a:rPr lang="en-US" dirty="0" smtClean="0"/>
              <a:t>Performance measurement</a:t>
            </a:r>
          </a:p>
          <a:p>
            <a:pPr lvl="1"/>
            <a:r>
              <a:rPr lang="en-US" dirty="0" smtClean="0"/>
              <a:t>Efficiency:  average  latency per source words</a:t>
            </a:r>
          </a:p>
          <a:p>
            <a:pPr lvl="1"/>
            <a:r>
              <a:rPr lang="en-US" dirty="0" smtClean="0"/>
              <a:t>Effectiveness:  BLEU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218237"/>
            <a:ext cx="8229600" cy="944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† SRILM </a:t>
            </a:r>
            <a:r>
              <a:rPr lang="en-US" dirty="0"/>
              <a:t>toolkit.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‡The </a:t>
            </a:r>
            <a:r>
              <a:rPr lang="en-US" dirty="0"/>
              <a:t>method is not online since it operates on a whole sequence of </a:t>
            </a:r>
            <a:r>
              <a:rPr lang="en-US" dirty="0" smtClean="0"/>
              <a:t>words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61445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066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Using different sentence segmenters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</a:t>
            </a:r>
            <a:r>
              <a:rPr lang="en-US" dirty="0" smtClean="0"/>
              <a:t>Results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Proposed methods  are</a:t>
            </a:r>
          </a:p>
          <a:p>
            <a:pPr lvl="1"/>
            <a:r>
              <a:rPr lang="en-US" dirty="0" smtClean="0"/>
              <a:t>much </a:t>
            </a:r>
            <a:r>
              <a:rPr lang="en-US" dirty="0"/>
              <a:t>better than the trivial method of fixed-length segmentation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comparable </a:t>
            </a:r>
            <a:r>
              <a:rPr lang="en-US" dirty="0"/>
              <a:t>to the offline </a:t>
            </a:r>
            <a:r>
              <a:rPr lang="en-US" dirty="0" smtClean="0"/>
              <a:t>method (hidden </a:t>
            </a:r>
            <a:r>
              <a:rPr lang="en-US" dirty="0"/>
              <a:t>N-gram </a:t>
            </a:r>
            <a:r>
              <a:rPr lang="en-US" dirty="0" smtClean="0"/>
              <a:t>models)</a:t>
            </a:r>
          </a:p>
          <a:p>
            <a:r>
              <a:rPr lang="en-US" dirty="0" smtClean="0"/>
              <a:t>The hybrid method consistently outperforms the two basic ones.</a:t>
            </a:r>
          </a:p>
          <a:p>
            <a:r>
              <a:rPr lang="en-US" dirty="0"/>
              <a:t>BLEU of the threshold-based </a:t>
            </a:r>
            <a:r>
              <a:rPr lang="en-US" dirty="0" err="1"/>
              <a:t>segmenter</a:t>
            </a:r>
            <a:r>
              <a:rPr lang="en-US" dirty="0"/>
              <a:t> </a:t>
            </a:r>
            <a:r>
              <a:rPr lang="en-US" dirty="0" smtClean="0"/>
              <a:t>compared to that of latency-based </a:t>
            </a:r>
            <a:r>
              <a:rPr lang="en-US" dirty="0" err="1" smtClean="0"/>
              <a:t>segmenter</a:t>
            </a:r>
            <a:r>
              <a:rPr lang="en-US" dirty="0" smtClean="0"/>
              <a:t> is</a:t>
            </a:r>
          </a:p>
          <a:p>
            <a:pPr lvl="1"/>
            <a:r>
              <a:rPr lang="en-US" dirty="0" smtClean="0"/>
              <a:t>Lower in English-to-Japanese</a:t>
            </a:r>
          </a:p>
          <a:p>
            <a:pPr lvl="1"/>
            <a:r>
              <a:rPr lang="en-US" dirty="0" smtClean="0"/>
              <a:t>Almost equal in Japanese-to-English</a:t>
            </a:r>
          </a:p>
          <a:p>
            <a:pPr lvl="1"/>
            <a:r>
              <a:rPr lang="en-US" dirty="0" smtClean="0"/>
              <a:t>Because Japanese has end-of-sentence </a:t>
            </a:r>
            <a:r>
              <a:rPr lang="en-US" dirty="0"/>
              <a:t>indicators such as </a:t>
            </a:r>
            <a:r>
              <a:rPr lang="en-US" dirty="0" smtClean="0"/>
              <a:t>“</a:t>
            </a:r>
            <a:r>
              <a:rPr lang="ja-JP" altLang="en-US" dirty="0" smtClean="0"/>
              <a:t>ます　</a:t>
            </a:r>
            <a:r>
              <a:rPr lang="en-US" altLang="ja-JP" dirty="0" smtClean="0"/>
              <a:t>(</a:t>
            </a:r>
            <a:r>
              <a:rPr lang="en-US" dirty="0" smtClean="0"/>
              <a:t>MA SU)”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ja-JP" altLang="en-US" dirty="0" smtClean="0"/>
              <a:t>です　</a:t>
            </a:r>
            <a:r>
              <a:rPr lang="en-US" altLang="ja-JP" dirty="0" smtClean="0"/>
              <a:t>(</a:t>
            </a:r>
            <a:r>
              <a:rPr lang="en-US" dirty="0" smtClean="0"/>
              <a:t>DE SU)”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</a:t>
            </a:r>
            <a:r>
              <a:rPr lang="en-US" dirty="0" smtClean="0"/>
              <a:t>Results (II)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99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Using different numbers of future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One future word is sufficient.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38199"/>
            <a:ext cx="9184837" cy="51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6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proposed a practical solution to simultaneous interpretation, consists of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confidence score </a:t>
            </a:r>
            <a:r>
              <a:rPr lang="en-US" dirty="0" smtClean="0"/>
              <a:t>for boundaries</a:t>
            </a:r>
          </a:p>
          <a:p>
            <a:pPr lvl="1"/>
            <a:r>
              <a:rPr lang="en-US" dirty="0" smtClean="0"/>
              <a:t>a segmentation strategy</a:t>
            </a:r>
          </a:p>
          <a:p>
            <a:r>
              <a:rPr lang="en-US" dirty="0" smtClean="0"/>
              <a:t>The method achieves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 speed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translation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This is a First Step. Next is</a:t>
            </a:r>
          </a:p>
          <a:p>
            <a:pPr lvl="1"/>
            <a:r>
              <a:rPr lang="en-US" dirty="0" smtClean="0"/>
              <a:t>Neural network (NN) segmentation model</a:t>
            </a:r>
          </a:p>
          <a:p>
            <a:pPr lvl="1"/>
            <a:r>
              <a:rPr lang="en-US" dirty="0" smtClean="0"/>
              <a:t>Native NN simultaneous interpretation model</a:t>
            </a:r>
          </a:p>
          <a:p>
            <a:pPr lvl="1"/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Welcome to the real-world demonstration at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      </a:t>
            </a:r>
            <a:r>
              <a:rPr lang="en-US" b="1" dirty="0" smtClean="0"/>
              <a:t>December 13</a:t>
            </a:r>
            <a:r>
              <a:rPr lang="en-US" b="1" baseline="30000" dirty="0" smtClean="0"/>
              <a:t>th</a:t>
            </a:r>
            <a:r>
              <a:rPr lang="en-US" b="1" dirty="0" smtClean="0"/>
              <a:t>, 11:00 – 12:30, Room 1004-1007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b="1" dirty="0" smtClean="0"/>
              <a:t>          </a:t>
            </a:r>
            <a:r>
              <a:rPr lang="en-US" b="1" dirty="0" smtClean="0"/>
              <a:t>Demo Session 1,  COLING 2016 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782270"/>
            <a:ext cx="3306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Thank You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Simultaneous </a:t>
            </a:r>
            <a:r>
              <a:rPr lang="en-US" dirty="0" smtClean="0"/>
              <a:t>Interpretation?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Machine translation </a:t>
            </a:r>
            <a:r>
              <a:rPr lang="en-US" dirty="0" smtClean="0"/>
              <a:t>normally translates text given by users.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Spoken </a:t>
            </a:r>
            <a:r>
              <a:rPr lang="en-US" b="1" dirty="0">
                <a:solidFill>
                  <a:srgbClr val="FF0000"/>
                </a:solidFill>
              </a:rPr>
              <a:t>language translation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translates text from automatic speech recognition systems.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Simultaneous interpretation </a:t>
            </a:r>
            <a:r>
              <a:rPr lang="en-US" dirty="0" smtClean="0"/>
              <a:t>performs spoken language translation in an online manner.</a:t>
            </a:r>
          </a:p>
          <a:p>
            <a:r>
              <a:rPr lang="en-US" dirty="0" smtClean="0"/>
              <a:t>Advantage: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Much less delay</a:t>
            </a:r>
            <a:r>
              <a:rPr lang="en-US" dirty="0" smtClean="0"/>
              <a:t>:  </a:t>
            </a:r>
            <a:r>
              <a:rPr lang="en-US" dirty="0"/>
              <a:t>Users </a:t>
            </a:r>
            <a:r>
              <a:rPr lang="en-US" dirty="0" smtClean="0"/>
              <a:t>can hear the translation almost as soon as speakers finish a sentence or sub-sentence.</a:t>
            </a:r>
          </a:p>
          <a:p>
            <a:pPr lvl="1"/>
            <a:r>
              <a:rPr lang="en-US" dirty="0" smtClean="0"/>
              <a:t>Ideal form of bridging the gap of languages.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Sentence Segmenter</a:t>
            </a:r>
            <a:endParaRPr lang="en-US" dirty="0"/>
          </a:p>
        </p:txBody>
      </p:sp>
      <p:pic>
        <p:nvPicPr>
          <p:cNvPr id="22" name="Picture 2" descr="D:\writing\interpretationSegment\figures\syste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689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0"/>
          <p:cNvSpPr txBox="1">
            <a:spLocks/>
          </p:cNvSpPr>
          <p:nvPr/>
        </p:nvSpPr>
        <p:spPr>
          <a:xfrm>
            <a:off x="12700" y="5334000"/>
            <a:ext cx="91313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Online Sentence Segmentation </a:t>
            </a:r>
            <a:r>
              <a:rPr lang="en-US" dirty="0"/>
              <a:t>is one of many approaches to simultaneous interpretation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Sentence </a:t>
            </a:r>
            <a:r>
              <a:rPr lang="en-US" b="1" dirty="0" err="1" smtClean="0">
                <a:solidFill>
                  <a:srgbClr val="FF0000"/>
                </a:solidFill>
              </a:rPr>
              <a:t>segmenters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bridge the gap of ASR and MT by segmenting stream of words into sentences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Most existent segmentation methods</a:t>
            </a:r>
          </a:p>
          <a:p>
            <a:pPr lvl="1"/>
            <a:r>
              <a:rPr lang="en-US" dirty="0" smtClean="0"/>
              <a:t>Require </a:t>
            </a:r>
            <a:r>
              <a:rPr lang="en-US" dirty="0"/>
              <a:t>a long context of future words</a:t>
            </a:r>
          </a:p>
          <a:p>
            <a:pPr lvl="1"/>
            <a:r>
              <a:rPr lang="en-US" dirty="0" smtClean="0"/>
              <a:t>Computationally </a:t>
            </a:r>
            <a:r>
              <a:rPr lang="en-US" dirty="0"/>
              <a:t>expensive</a:t>
            </a:r>
          </a:p>
          <a:p>
            <a:r>
              <a:rPr lang="en-US" dirty="0"/>
              <a:t>We propose a </a:t>
            </a:r>
            <a:r>
              <a:rPr lang="en-US" dirty="0" smtClean="0"/>
              <a:t>new method</a:t>
            </a:r>
            <a:endParaRPr lang="en-US" dirty="0"/>
          </a:p>
          <a:p>
            <a:pPr lvl="1"/>
            <a:r>
              <a:rPr lang="en-US" dirty="0"/>
              <a:t>Efficient: </a:t>
            </a:r>
            <a:endParaRPr lang="en-US" dirty="0" smtClean="0"/>
          </a:p>
          <a:p>
            <a:pPr lvl="2"/>
            <a:r>
              <a:rPr lang="en-US" dirty="0" smtClean="0"/>
              <a:t>Computationally simple</a:t>
            </a:r>
          </a:p>
          <a:p>
            <a:pPr lvl="2"/>
            <a:r>
              <a:rPr lang="en-US" dirty="0" smtClean="0"/>
              <a:t>Less latency : </a:t>
            </a:r>
            <a:r>
              <a:rPr lang="en-US" dirty="0"/>
              <a:t>fewer future words</a:t>
            </a:r>
          </a:p>
          <a:p>
            <a:pPr lvl="1"/>
            <a:r>
              <a:rPr lang="en-US" dirty="0"/>
              <a:t>Effective: </a:t>
            </a:r>
            <a:endParaRPr lang="en-US" dirty="0" smtClean="0"/>
          </a:p>
          <a:p>
            <a:pPr lvl="2"/>
            <a:r>
              <a:rPr lang="en-US" dirty="0" smtClean="0"/>
              <a:t>End-to-end performance: optimized </a:t>
            </a:r>
            <a:r>
              <a:rPr lang="en-US" dirty="0"/>
              <a:t>against </a:t>
            </a:r>
            <a:r>
              <a:rPr lang="en-US" dirty="0" smtClean="0"/>
              <a:t>BLEU</a:t>
            </a:r>
          </a:p>
          <a:p>
            <a:pPr lvl="1"/>
            <a:r>
              <a:rPr lang="en-US" dirty="0" smtClean="0"/>
              <a:t>Scalable for industry</a:t>
            </a:r>
          </a:p>
          <a:p>
            <a:pPr lvl="2"/>
            <a:r>
              <a:rPr lang="en-US" dirty="0" smtClean="0"/>
              <a:t>Provide simultaneous </a:t>
            </a:r>
            <a:r>
              <a:rPr lang="en-US" dirty="0" smtClean="0"/>
              <a:t>interpretation service for every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Method: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14400"/>
            <a:ext cx="83724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Method: Framework(II)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dirty="0" smtClean="0"/>
              <a:t>Confidence of segmenting</a:t>
            </a:r>
          </a:p>
          <a:p>
            <a:r>
              <a:rPr lang="en-US" dirty="0" smtClean="0"/>
              <a:t>Segmentation Strategy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Segmenting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Hypothesis I</a:t>
            </a:r>
            <a:r>
              <a:rPr lang="en-US" dirty="0"/>
              <a:t>:  </a:t>
            </a:r>
            <a:r>
              <a:rPr lang="en-US" dirty="0" smtClean="0"/>
              <a:t>no boundary </a:t>
            </a:r>
            <a:r>
              <a:rPr lang="en-US" dirty="0"/>
              <a:t>after word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257800" cy="16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</a:rPr>
              <a:t>Hypothesis II</a:t>
            </a:r>
            <a:r>
              <a:rPr lang="en-US" dirty="0" smtClean="0"/>
              <a:t>:   break after word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baseline="-25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6108700" cy="222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Method: Segmenting </a:t>
            </a:r>
            <a:r>
              <a:rPr lang="en-US" dirty="0" smtClean="0"/>
              <a:t>Confidence(II)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/>
          <a:lstStyle/>
          <a:p>
            <a:r>
              <a:rPr lang="en-US" dirty="0"/>
              <a:t>The confidence score is defined as the ratio of the </a:t>
            </a:r>
            <a:r>
              <a:rPr lang="en-US" dirty="0" smtClean="0"/>
              <a:t>two probabilities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6477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70001"/>
            <a:ext cx="3762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10387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Method: Segmenting Confidence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is determined by the order of n-gram language models.</a:t>
            </a:r>
          </a:p>
          <a:p>
            <a:r>
              <a:rPr lang="en-US" dirty="0" smtClean="0"/>
              <a:t>Delay </a:t>
            </a:r>
            <a:r>
              <a:rPr lang="en-US" dirty="0"/>
              <a:t>can </a:t>
            </a:r>
            <a:r>
              <a:rPr lang="en-US" dirty="0" smtClean="0"/>
              <a:t>be empirically reduced </a:t>
            </a:r>
            <a:r>
              <a:rPr lang="en-US" dirty="0"/>
              <a:t>to one </a:t>
            </a:r>
            <a:r>
              <a:rPr lang="en-US" dirty="0" smtClean="0"/>
              <a:t>word through an approximation.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(Please refer to  the experiments)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490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 Efficient and Effective  Online Sentence Segmenter for Simultaneous Interpretation</vt:lpstr>
      <vt:lpstr>What is Simultaneous Interpretation? </vt:lpstr>
      <vt:lpstr>Online Sentence Segmenter</vt:lpstr>
      <vt:lpstr>Our Contribution</vt:lpstr>
      <vt:lpstr>Method: Framework</vt:lpstr>
      <vt:lpstr>Method: Framework(II)</vt:lpstr>
      <vt:lpstr>Method: Segmenting Confidence</vt:lpstr>
      <vt:lpstr>Method: Segmenting Confidence(II)</vt:lpstr>
      <vt:lpstr>Method: Segmenting Confidence (III)</vt:lpstr>
      <vt:lpstr>Method: Segmentation Strategy</vt:lpstr>
      <vt:lpstr>Method: Segmentation Strategy (II)</vt:lpstr>
      <vt:lpstr>Experiments: Settings </vt:lpstr>
      <vt:lpstr>Experiments: Results</vt:lpstr>
      <vt:lpstr>Experiments: Results (II)</vt:lpstr>
      <vt:lpstr>Experiments: Results (II)</vt:lpstr>
      <vt:lpstr>An Example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Efficient and Effective Online Sentence Segmenter for Simultaneous Interpretation</dc:title>
  <dc:creator>xiaolin</dc:creator>
  <cp:lastModifiedBy>xiaolin</cp:lastModifiedBy>
  <cp:revision>143</cp:revision>
  <dcterms:created xsi:type="dcterms:W3CDTF">2006-08-16T00:00:00Z</dcterms:created>
  <dcterms:modified xsi:type="dcterms:W3CDTF">2016-12-12T06:23:16Z</dcterms:modified>
</cp:coreProperties>
</file>